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 id="2147483840" r:id="rId2"/>
    <p:sldMasterId id="2147483852" r:id="rId3"/>
  </p:sldMasterIdLst>
  <p:notesMasterIdLst>
    <p:notesMasterId r:id="rId48"/>
  </p:notesMasterIdLst>
  <p:handoutMasterIdLst>
    <p:handoutMasterId r:id="rId49"/>
  </p:handoutMasterIdLst>
  <p:sldIdLst>
    <p:sldId id="257" r:id="rId4"/>
    <p:sldId id="343" r:id="rId5"/>
    <p:sldId id="352" r:id="rId6"/>
    <p:sldId id="353" r:id="rId7"/>
    <p:sldId id="342" r:id="rId8"/>
    <p:sldId id="323" r:id="rId9"/>
    <p:sldId id="355" r:id="rId10"/>
    <p:sldId id="356" r:id="rId11"/>
    <p:sldId id="354" r:id="rId12"/>
    <p:sldId id="340" r:id="rId13"/>
    <p:sldId id="358" r:id="rId14"/>
    <p:sldId id="357" r:id="rId15"/>
    <p:sldId id="359" r:id="rId16"/>
    <p:sldId id="344" r:id="rId17"/>
    <p:sldId id="337" r:id="rId18"/>
    <p:sldId id="345" r:id="rId19"/>
    <p:sldId id="332" r:id="rId20"/>
    <p:sldId id="346" r:id="rId21"/>
    <p:sldId id="360" r:id="rId22"/>
    <p:sldId id="361" r:id="rId23"/>
    <p:sldId id="374" r:id="rId24"/>
    <p:sldId id="375" r:id="rId25"/>
    <p:sldId id="348" r:id="rId26"/>
    <p:sldId id="363" r:id="rId27"/>
    <p:sldId id="362" r:id="rId28"/>
    <p:sldId id="349" r:id="rId29"/>
    <p:sldId id="364" r:id="rId30"/>
    <p:sldId id="365" r:id="rId31"/>
    <p:sldId id="366" r:id="rId32"/>
    <p:sldId id="335" r:id="rId33"/>
    <p:sldId id="350" r:id="rId34"/>
    <p:sldId id="367" r:id="rId35"/>
    <p:sldId id="351" r:id="rId36"/>
    <p:sldId id="347" r:id="rId37"/>
    <p:sldId id="369" r:id="rId38"/>
    <p:sldId id="370" r:id="rId39"/>
    <p:sldId id="371" r:id="rId40"/>
    <p:sldId id="373" r:id="rId41"/>
    <p:sldId id="368" r:id="rId42"/>
    <p:sldId id="322" r:id="rId43"/>
    <p:sldId id="376" r:id="rId44"/>
    <p:sldId id="377" r:id="rId45"/>
    <p:sldId id="378" r:id="rId46"/>
    <p:sldId id="281" r:id="rId4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432"/>
    <a:srgbClr val="0B59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0047" autoAdjust="0"/>
  </p:normalViewPr>
  <p:slideViewPr>
    <p:cSldViewPr>
      <p:cViewPr>
        <p:scale>
          <a:sx n="63" d="100"/>
          <a:sy n="63" d="100"/>
        </p:scale>
        <p:origin x="-3024" y="-10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798" y="-8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F89896A1-1F35-4F54-B834-6DE68E16D6EF}" type="datetimeFigureOut">
              <a:rPr lang="en-US" smtClean="0"/>
              <a:pPr/>
              <a:t>5/9/2022</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A75C1F2E-95F5-440A-B9EF-98545D023842}" type="slidenum">
              <a:rPr lang="en-US" smtClean="0"/>
              <a:pPr/>
              <a:t>‹#›</a:t>
            </a:fld>
            <a:endParaRPr lang="en-US"/>
          </a:p>
        </p:txBody>
      </p:sp>
    </p:spTree>
    <p:extLst>
      <p:ext uri="{BB962C8B-B14F-4D97-AF65-F5344CB8AC3E}">
        <p14:creationId xmlns:p14="http://schemas.microsoft.com/office/powerpoint/2010/main" val="2918487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98A7556D-4C41-40BF-AD02-2B330D3E8F45}" type="datetimeFigureOut">
              <a:rPr lang="en-US" smtClean="0"/>
              <a:pPr/>
              <a:t>5/9/2022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3667E43-5232-4AC4-A2C1-406AE21CE028}" type="slidenum">
              <a:rPr lang="en-US" smtClean="0"/>
              <a:pPr/>
              <a:t>‹#›</a:t>
            </a:fld>
            <a:endParaRPr lang="en-US"/>
          </a:p>
        </p:txBody>
      </p:sp>
    </p:spTree>
    <p:extLst>
      <p:ext uri="{BB962C8B-B14F-4D97-AF65-F5344CB8AC3E}">
        <p14:creationId xmlns:p14="http://schemas.microsoft.com/office/powerpoint/2010/main" val="180403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E97484-E07C-4C8E-80D6-2C98B7AE0B5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3667E43-5232-4AC4-A2C1-406AE21CE028}" type="slidenum">
              <a:rPr lang="en-US" smtClean="0"/>
              <a:pPr/>
              <a:t>44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hasCustomPrompt="1"/>
          </p:nvPr>
        </p:nvSpPr>
        <p:spPr>
          <a:xfrm>
            <a:off x="1295400" y="2667000"/>
            <a:ext cx="6400800" cy="304800"/>
          </a:xfrm>
          <a:prstGeom prst="rect">
            <a:avLst/>
          </a:prstGeom>
        </p:spPr>
        <p:txBody>
          <a:bodyPr/>
          <a:lstStyle>
            <a:lvl1pPr marL="0" indent="0" algn="ctr">
              <a:buNone/>
              <a:defRPr sz="1800" i="0" baseline="0">
                <a:solidFill>
                  <a:schemeClr val="tx2"/>
                </a:solidFill>
                <a:latin typeface="Times New Roman" panose="02020603050405020304" pitchFamily="18" charset="0"/>
                <a:cs typeface="Times New Roman" panose="02020603050405020304"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Kathryn Cimera</a:t>
            </a:r>
          </a:p>
        </p:txBody>
      </p:sp>
      <p:sp>
        <p:nvSpPr>
          <p:cNvPr id="8" name="Title 7"/>
          <p:cNvSpPr>
            <a:spLocks noGrp="1"/>
          </p:cNvSpPr>
          <p:nvPr>
            <p:ph type="ctrTitle" hasCustomPrompt="1"/>
          </p:nvPr>
        </p:nvSpPr>
        <p:spPr>
          <a:xfrm>
            <a:off x="457200" y="609600"/>
            <a:ext cx="8229600" cy="2061555"/>
          </a:xfrm>
          <a:prstGeom prst="rect">
            <a:avLst/>
          </a:prstGeom>
        </p:spPr>
        <p:txBody>
          <a:bodyPr anchor="ctr">
            <a:normAutofit/>
          </a:bodyPr>
          <a:lstStyle>
            <a:lvl1pPr algn="ctr">
              <a:defRPr lang="en-US" sz="4500" b="1" dirty="0">
                <a:solidFill>
                  <a:srgbClr val="0B59A5"/>
                </a:solidFill>
                <a:latin typeface="Times New Roman" panose="02020603050405020304" pitchFamily="18" charset="0"/>
                <a:cs typeface="Times New Roman" panose="02020603050405020304" pitchFamily="18" charset="0"/>
              </a:defRPr>
            </a:lvl1pPr>
          </a:lstStyle>
          <a:p>
            <a:r>
              <a:rPr kumimoji="0" lang="en-US" dirty="0"/>
              <a:t>CLICK TOTEST TITLE EDIT MASTER TITLE STYLE</a:t>
            </a:r>
          </a:p>
        </p:txBody>
      </p:sp>
      <p:sp>
        <p:nvSpPr>
          <p:cNvPr id="14" name="Subtitle 8"/>
          <p:cNvSpPr txBox="1">
            <a:spLocks/>
          </p:cNvSpPr>
          <p:nvPr userDrawn="1"/>
        </p:nvSpPr>
        <p:spPr>
          <a:xfrm>
            <a:off x="1295400" y="2987040"/>
            <a:ext cx="6400800" cy="304800"/>
          </a:xfrm>
          <a:prstGeom prst="rect">
            <a:avLst/>
          </a:prstGeom>
        </p:spPr>
        <p:txBody>
          <a:bodyPr>
            <a:noAutofit/>
          </a:bodyPr>
          <a:lstStyle>
            <a:lvl1pPr marL="0" indent="0" algn="ctr" rtl="0" eaLnBrk="1" latinLnBrk="0" hangingPunct="1">
              <a:spcBef>
                <a:spcPts val="580"/>
              </a:spcBef>
              <a:buClr>
                <a:schemeClr val="accent1"/>
              </a:buClr>
              <a:buSzPct val="85000"/>
              <a:buFont typeface="Wingdings 2"/>
              <a:buNone/>
              <a:defRPr kumimoji="0" sz="1800" i="0" kern="1200" baseline="0">
                <a:solidFill>
                  <a:schemeClr val="tx2"/>
                </a:solidFill>
                <a:latin typeface="Times New Roman" panose="02020603050405020304" pitchFamily="18" charset="0"/>
                <a:ea typeface="+mn-ea"/>
                <a:cs typeface="Times New Roman" panose="02020603050405020304" pitchFamily="18" charset="0"/>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sz="1600" i="1" dirty="0"/>
              <a:t>Attorney at Law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a:t>Click to edit Master title style</a:t>
            </a:r>
          </a:p>
        </p:txBody>
      </p:sp>
      <p:sp>
        <p:nvSpPr>
          <p:cNvPr id="3" name="Vertical Text Placeholder 2"/>
          <p:cNvSpPr>
            <a:spLocks noGrp="1"/>
          </p:cNvSpPr>
          <p:nvPr>
            <p:ph type="body" orient="vert" idx="1"/>
          </p:nvPr>
        </p:nvSpPr>
        <p:spPr>
          <a:xfrm>
            <a:off x="914400" y="1447800"/>
            <a:ext cx="7772400" cy="4572000"/>
          </a:xfrm>
          <a:prstGeom prst="rect">
            <a:avLst/>
          </a:prstGeo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a:prstGeom prst="rect">
            <a:avLst/>
          </a:prstGeo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a:prstGeom prst="rect">
            <a:avLst/>
          </a:prstGeo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681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2286000"/>
            <a:ext cx="8229600" cy="1143000"/>
          </a:xfrm>
          <a:prstGeom prst="rect">
            <a:avLst/>
          </a:prstGeom>
        </p:spPr>
        <p:txBody>
          <a:bodyPr/>
          <a:lstStyle>
            <a:lvl1pPr algn="ctr">
              <a:defRPr>
                <a:solidFill>
                  <a:srgbClr val="4C2432"/>
                </a:solidFill>
              </a:defRPr>
            </a:lvl1pPr>
          </a:lstStyle>
          <a:p>
            <a:r>
              <a:rPr lang="en-US" dirty="0"/>
              <a:t>CLICK TO EDIT MASTER TITLE STYLE</a:t>
            </a:r>
          </a:p>
        </p:txBody>
      </p:sp>
    </p:spTree>
    <p:extLst>
      <p:ext uri="{BB962C8B-B14F-4D97-AF65-F5344CB8AC3E}">
        <p14:creationId xmlns:p14="http://schemas.microsoft.com/office/powerpoint/2010/main" val="3904091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3113502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3200">
                <a:solidFill>
                  <a:schemeClr val="tx1">
                    <a:lumMod val="65000"/>
                    <a:lumOff val="35000"/>
                  </a:schemeClr>
                </a:solidFill>
              </a:defRPr>
            </a:lvl1pPr>
            <a:lvl2pPr>
              <a:defRPr sz="2400">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2417033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1483113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1838415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12563227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34232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a:t>Click to edit Master title style</a:t>
            </a:r>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p>
        </p:txBody>
      </p:sp>
      <p:sp>
        <p:nvSpPr>
          <p:cNvPr id="6" name="Slide Number Placeholder 5"/>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
        <p:nvSpPr>
          <p:cNvPr id="8" name="Content Placeholder 7"/>
          <p:cNvSpPr>
            <a:spLocks noGrp="1"/>
          </p:cNvSpPr>
          <p:nvPr>
            <p:ph sz="quarter" idx="1"/>
          </p:nvPr>
        </p:nvSpPr>
        <p:spPr>
          <a:xfrm>
            <a:off x="914400" y="1447800"/>
            <a:ext cx="7772400" cy="45720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769995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723346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1385725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1129257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F45FA46-915B-4699-8DC6-49928065EB7D}" type="slidenum">
              <a:rPr lang="en-US" smtClean="0"/>
              <a:pPr/>
              <a:t>‹#›</a:t>
            </a:fld>
            <a:endParaRPr lang="en-US"/>
          </a:p>
        </p:txBody>
      </p:sp>
    </p:spTree>
    <p:extLst>
      <p:ext uri="{BB962C8B-B14F-4D97-AF65-F5344CB8AC3E}">
        <p14:creationId xmlns:p14="http://schemas.microsoft.com/office/powerpoint/2010/main" val="364880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a:prstGeom prst="rect">
            <a:avLst/>
          </a:prstGeo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a:prstGeom prst="rect">
            <a:avLst/>
          </a:prstGeo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n-US"/>
          </a:p>
        </p:txBody>
      </p:sp>
      <p:sp>
        <p:nvSpPr>
          <p:cNvPr id="5" name="Footer Placeholder 4"/>
          <p:cNvSpPr>
            <a:spLocks noGrp="1"/>
          </p:cNvSpPr>
          <p:nvPr>
            <p:ph type="ftr" sz="quarter" idx="11"/>
          </p:nvPr>
        </p:nvSpPr>
        <p:spPr>
          <a:xfrm>
            <a:off x="800100" y="6172200"/>
            <a:ext cx="4000500" cy="457200"/>
          </a:xfrm>
          <a:prstGeom prst="rect">
            <a:avLst/>
          </a:prstGeo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a:prstGeom prst="ellipse">
            <a:avLst/>
          </a:prstGeom>
        </p:spPr>
        <p:txBody>
          <a:bodyPr/>
          <a:lstStyle/>
          <a:p>
            <a:fld id="{427573D6-23D9-411D-9FE8-E79F6324F88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a:t>Click to edit Master title style</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
        <p:nvSpPr>
          <p:cNvPr id="9" name="Content Placeholder 8"/>
          <p:cNvSpPr>
            <a:spLocks noGrp="1"/>
          </p:cNvSpPr>
          <p:nvPr>
            <p:ph sz="quarter" idx="1"/>
          </p:nvPr>
        </p:nvSpPr>
        <p:spPr>
          <a:xfrm>
            <a:off x="914400" y="1447800"/>
            <a:ext cx="3749040" cy="45720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a:prstGeom prst="rect">
            <a:avLst/>
          </a:prstGeo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prstGeom prst="rect">
            <a:avLst/>
          </a:prstGeo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prstGeom prst="rect">
            <a:avLst/>
          </a:prstGeo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a:xfrm>
            <a:off x="6172200" y="6191250"/>
            <a:ext cx="2476500" cy="476250"/>
          </a:xfrm>
          <a:prstGeom prst="rect">
            <a:avLst/>
          </a:prstGeom>
        </p:spPr>
        <p:txBody>
          <a:bodyPr/>
          <a:lstStyle/>
          <a:p>
            <a:endParaRPr lang="en-US"/>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endParaRPr lang="en-US"/>
          </a:p>
        </p:txBody>
      </p:sp>
      <p:sp>
        <p:nvSpPr>
          <p:cNvPr id="9" name="Slide Number Placeholder 8"/>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
        <p:nvSpPr>
          <p:cNvPr id="11" name="Content Placeholder 10"/>
          <p:cNvSpPr>
            <a:spLocks noGrp="1"/>
          </p:cNvSpPr>
          <p:nvPr>
            <p:ph sz="half" idx="2"/>
          </p:nvPr>
        </p:nvSpPr>
        <p:spPr>
          <a:xfrm>
            <a:off x="914400" y="2247900"/>
            <a:ext cx="3733800" cy="38862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a:t>Click to edit Master title style</a:t>
            </a:r>
          </a:p>
        </p:txBody>
      </p:sp>
      <p:sp>
        <p:nvSpPr>
          <p:cNvPr id="3" name="Date Placeholder 2"/>
          <p:cNvSpPr>
            <a:spLocks noGrp="1"/>
          </p:cNvSpPr>
          <p:nvPr>
            <p:ph type="dt" sz="half" idx="10"/>
          </p:nvPr>
        </p:nvSpPr>
        <p:spPr>
          <a:xfrm>
            <a:off x="6172200" y="6191250"/>
            <a:ext cx="2476500" cy="476250"/>
          </a:xfrm>
          <a:prstGeom prst="rect">
            <a:avLst/>
          </a:prstGeom>
        </p:spPr>
        <p:txBody>
          <a:bodyPr/>
          <a:lstStyle/>
          <a:p>
            <a:endParaRPr lang="en-US"/>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endParaRPr lang="en-US"/>
          </a:p>
        </p:txBody>
      </p:sp>
      <p:sp>
        <p:nvSpPr>
          <p:cNvPr id="5" name="Slide Number Placeholder 4"/>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91250"/>
            <a:ext cx="2476500" cy="476250"/>
          </a:xfrm>
          <a:prstGeom prst="rect">
            <a:avLst/>
          </a:prstGeom>
        </p:spPr>
        <p:txBody>
          <a:bodyPr/>
          <a:lstStyle/>
          <a:p>
            <a:endParaRPr lang="en-US"/>
          </a:p>
        </p:txBody>
      </p:sp>
      <p:sp>
        <p:nvSpPr>
          <p:cNvPr id="3" name="Footer Placeholder 2"/>
          <p:cNvSpPr>
            <a:spLocks noGrp="1"/>
          </p:cNvSpPr>
          <p:nvPr>
            <p:ph type="ftr" sz="quarter" idx="11"/>
          </p:nvPr>
        </p:nvSpPr>
        <p:spPr>
          <a:xfrm>
            <a:off x="914400" y="6172200"/>
            <a:ext cx="3962400" cy="457200"/>
          </a:xfrm>
          <a:prstGeom prst="rect">
            <a:avLst/>
          </a:prstGeom>
        </p:spPr>
        <p:txBody>
          <a:bodyPr/>
          <a:lstStyle/>
          <a:p>
            <a:endParaRPr lang="en-US"/>
          </a:p>
        </p:txBody>
      </p:sp>
      <p:sp>
        <p:nvSpPr>
          <p:cNvPr id="4" name="Slide Number Placeholder 3"/>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a:prstGeom prst="rect">
            <a:avLst/>
          </a:prstGeo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a:prstGeom prst="rect">
            <a:avLst/>
          </a:prstGeo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146304" y="6210300"/>
            <a:ext cx="457200" cy="457200"/>
          </a:xfrm>
          <a:prstGeom prst="ellipse">
            <a:avLst/>
          </a:prstGeom>
        </p:spPr>
        <p:txBody>
          <a:bodyPr/>
          <a:lstStyle/>
          <a:p>
            <a:fld id="{427573D6-23D9-411D-9FE8-E79F6324F88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a:prstGeom prst="rect">
            <a:avLst/>
          </a:prstGeo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a:prstGeom prst="rect">
            <a:avLst/>
          </a:prstGeo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a:prstGeom prst="rect">
            <a:avLst/>
          </a:prstGeo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n-US"/>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endParaRPr lang="en-US"/>
          </a:p>
        </p:txBody>
      </p:sp>
      <p:sp>
        <p:nvSpPr>
          <p:cNvPr id="7" name="Slide Number Placeholder 6"/>
          <p:cNvSpPr>
            <a:spLocks noGrp="1"/>
          </p:cNvSpPr>
          <p:nvPr>
            <p:ph type="sldNum" sz="quarter" idx="12"/>
          </p:nvPr>
        </p:nvSpPr>
        <p:spPr>
          <a:xfrm>
            <a:off x="146304" y="6208776"/>
            <a:ext cx="457200" cy="457200"/>
          </a:xfrm>
          <a:prstGeom prst="ellipse">
            <a:avLst/>
          </a:prstGeom>
        </p:spPr>
        <p:txBody>
          <a:bodyPr/>
          <a:lstStyle/>
          <a:p>
            <a:fld id="{427573D6-23D9-411D-9FE8-E79F6324F88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0" name="Subtitle 8"/>
          <p:cNvSpPr txBox="1">
            <a:spLocks/>
          </p:cNvSpPr>
          <p:nvPr userDrawn="1"/>
        </p:nvSpPr>
        <p:spPr>
          <a:xfrm>
            <a:off x="1295400" y="2575560"/>
            <a:ext cx="6400800" cy="304800"/>
          </a:xfrm>
          <a:prstGeom prst="rect">
            <a:avLst/>
          </a:prstGeom>
        </p:spPr>
        <p:txBody>
          <a:bodyPr/>
          <a:lstStyle>
            <a:lvl1pPr marL="0" indent="0" algn="ctr" rtl="0" eaLnBrk="1" latinLnBrk="0" hangingPunct="1">
              <a:spcBef>
                <a:spcPts val="580"/>
              </a:spcBef>
              <a:buClr>
                <a:schemeClr val="accent1"/>
              </a:buClr>
              <a:buSzPct val="85000"/>
              <a:buFont typeface="Wingdings 2"/>
              <a:buNone/>
              <a:defRPr kumimoji="0" sz="1800" i="0" kern="1200" baseline="0">
                <a:solidFill>
                  <a:schemeClr val="tx2"/>
                </a:solidFill>
                <a:latin typeface="Times New Roman" panose="02020603050405020304" pitchFamily="18" charset="0"/>
                <a:ea typeface="+mn-ea"/>
                <a:cs typeface="Times New Roman" panose="02020603050405020304" pitchFamily="18" charset="0"/>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dirty="0">
                <a:solidFill>
                  <a:schemeClr val="tx1">
                    <a:lumMod val="65000"/>
                    <a:lumOff val="35000"/>
                  </a:schemeClr>
                </a:solidFill>
              </a:rPr>
              <a:t>Kathryn Cimera</a:t>
            </a:r>
          </a:p>
        </p:txBody>
      </p:sp>
      <p:sp>
        <p:nvSpPr>
          <p:cNvPr id="12" name="Subtitle 8"/>
          <p:cNvSpPr txBox="1">
            <a:spLocks/>
          </p:cNvSpPr>
          <p:nvPr userDrawn="1"/>
        </p:nvSpPr>
        <p:spPr>
          <a:xfrm>
            <a:off x="1295400" y="2895600"/>
            <a:ext cx="6400800" cy="304800"/>
          </a:xfrm>
          <a:prstGeom prst="rect">
            <a:avLst/>
          </a:prstGeom>
        </p:spPr>
        <p:txBody>
          <a:bodyPr>
            <a:noAutofit/>
          </a:bodyPr>
          <a:lstStyle>
            <a:lvl1pPr marL="0" indent="0" algn="ctr" rtl="0" eaLnBrk="1" latinLnBrk="0" hangingPunct="1">
              <a:spcBef>
                <a:spcPts val="580"/>
              </a:spcBef>
              <a:buClr>
                <a:schemeClr val="accent1"/>
              </a:buClr>
              <a:buSzPct val="85000"/>
              <a:buFont typeface="Wingdings 2"/>
              <a:buNone/>
              <a:defRPr kumimoji="0" sz="1800" i="0" kern="1200" baseline="0">
                <a:solidFill>
                  <a:schemeClr val="tx2"/>
                </a:solidFill>
                <a:latin typeface="Times New Roman" panose="02020603050405020304" pitchFamily="18" charset="0"/>
                <a:ea typeface="+mn-ea"/>
                <a:cs typeface="Times New Roman" panose="02020603050405020304" pitchFamily="18" charset="0"/>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sz="1600" i="1" dirty="0">
                <a:solidFill>
                  <a:schemeClr val="tx1">
                    <a:lumMod val="65000"/>
                    <a:lumOff val="35000"/>
                  </a:schemeClr>
                </a:solidFill>
              </a:rPr>
              <a:t>Attorney at Law</a:t>
            </a: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64699"/>
      </p:ext>
    </p:extLst>
  </p:cSld>
  <p:clrMap bg1="lt1" tx1="dk1" bg2="lt2" tx2="dk2" accent1="accent1" accent2="accent2" accent3="accent3" accent4="accent4" accent5="accent5" accent6="accent6" hlink="hlink" folHlink="folHlink"/>
  <p:sldLayoutIdLst>
    <p:sldLayoutId id="2147483864" r:id="rId1"/>
    <p:sldLayoutId id="2147483865" r:id="rId2"/>
  </p:sldLayoutIdLst>
  <p:hf hdr="0" ftr="0" dt="0"/>
  <p:txStyles>
    <p:titleStyle>
      <a:lvl1pPr algn="l" defTabSz="914400" rtl="0" eaLnBrk="1" latinLnBrk="0" hangingPunct="1">
        <a:spcBef>
          <a:spcPct val="0"/>
        </a:spcBef>
        <a:buNone/>
        <a:defRPr sz="4400" b="1" kern="1200">
          <a:solidFill>
            <a:srgbClr val="0B59A5"/>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228600" y="6019800"/>
            <a:ext cx="2133600" cy="365125"/>
          </a:xfrm>
          <a:prstGeom prst="rect">
            <a:avLst/>
          </a:prstGeom>
        </p:spPr>
        <p:txBody>
          <a:bodyPr vert="horz" lIns="91440" tIns="45720" rIns="91440" bIns="45720" rtlCol="0" anchor="ctr"/>
          <a:lstStyle>
            <a:lvl1pPr algn="l">
              <a:defRPr sz="1600">
                <a:solidFill>
                  <a:srgbClr val="4C2432"/>
                </a:solidFill>
                <a:latin typeface="Times New Roman" panose="02020603050405020304" pitchFamily="18" charset="0"/>
                <a:cs typeface="Times New Roman" panose="02020603050405020304" pitchFamily="18" charset="0"/>
              </a:defRPr>
            </a:lvl1pPr>
          </a:lstStyle>
          <a:p>
            <a:fld id="{6F45FA46-915B-4699-8DC6-49928065EB7D}" type="slidenum">
              <a:rPr lang="en-US" smtClean="0"/>
              <a:pPr/>
              <a:t>‹#›</a:t>
            </a:fld>
            <a:endParaRPr lang="en-US"/>
          </a:p>
        </p:txBody>
      </p:sp>
    </p:spTree>
    <p:extLst>
      <p:ext uri="{BB962C8B-B14F-4D97-AF65-F5344CB8AC3E}">
        <p14:creationId xmlns:p14="http://schemas.microsoft.com/office/powerpoint/2010/main" val="388903076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spcBef>
          <a:spcPct val="0"/>
        </a:spcBef>
        <a:buNone/>
        <a:defRPr sz="4400" b="1" kern="1200">
          <a:solidFill>
            <a:srgbClr val="0B59A5"/>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b="1" dirty="0">
                <a:solidFill>
                  <a:srgbClr val="0B59A5"/>
                </a:solidFill>
                <a:effectLst/>
                <a:latin typeface="Times New Roman" pitchFamily="18" charset="0"/>
                <a:cs typeface="Times New Roman" pitchFamily="18" charset="0"/>
              </a:rPr>
              <a:t>When Trusts Go Wrong:</a:t>
            </a:r>
            <a:br>
              <a:rPr lang="en-US" sz="4400" b="1" dirty="0">
                <a:solidFill>
                  <a:srgbClr val="0B59A5"/>
                </a:solidFill>
                <a:effectLst/>
                <a:latin typeface="Times New Roman" pitchFamily="18" charset="0"/>
                <a:cs typeface="Times New Roman" pitchFamily="18" charset="0"/>
              </a:rPr>
            </a:br>
            <a:r>
              <a:rPr lang="en-US" sz="3600" b="1" dirty="0">
                <a:solidFill>
                  <a:srgbClr val="0B59A5"/>
                </a:solidFill>
                <a:effectLst/>
                <a:latin typeface="Times New Roman" pitchFamily="18" charset="0"/>
                <a:cs typeface="Times New Roman" pitchFamily="18" charset="0"/>
              </a:rPr>
              <a:t>Ideas &amp; Options for Common Trust Scenarios</a:t>
            </a:r>
          </a:p>
        </p:txBody>
      </p:sp>
      <p:sp>
        <p:nvSpPr>
          <p:cNvPr id="4" name="Subtitle 3"/>
          <p:cNvSpPr>
            <a:spLocks noGrp="1"/>
          </p:cNvSpPr>
          <p:nvPr>
            <p:ph type="subTitle" idx="1"/>
          </p:nvPr>
        </p:nvSpPr>
        <p:spPr/>
        <p:txBody>
          <a:bodyPr/>
          <a:lstStyle/>
          <a:p>
            <a:r>
              <a:rPr lang="en-US" dirty="0"/>
              <a:t>Anne M. Hamilton Curry</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Decanting</a:t>
            </a:r>
          </a:p>
        </p:txBody>
      </p:sp>
      <p:sp>
        <p:nvSpPr>
          <p:cNvPr id="3" name="Content Placeholder 2"/>
          <p:cNvSpPr>
            <a:spLocks noGrp="1"/>
          </p:cNvSpPr>
          <p:nvPr>
            <p:ph sz="half" idx="1"/>
          </p:nvPr>
        </p:nvSpPr>
        <p:spPr>
          <a:xfrm>
            <a:off x="457200" y="1600200"/>
            <a:ext cx="4038600" cy="4525963"/>
          </a:xfrm>
        </p:spPr>
        <p:txBody>
          <a:bodyPr>
            <a:normAutofit/>
          </a:bodyPr>
          <a:lstStyle/>
          <a:p>
            <a:pPr marL="0" indent="0">
              <a:buNone/>
            </a:pPr>
            <a:endParaRPr lang="en-US" dirty="0"/>
          </a:p>
          <a:p>
            <a:pPr marL="0" indent="0">
              <a:buNone/>
            </a:pPr>
            <a:endParaRPr lang="en-US" dirty="0"/>
          </a:p>
          <a:p>
            <a:endParaRPr lang="en-US" dirty="0"/>
          </a:p>
          <a:p>
            <a:endParaRPr lang="en-US" dirty="0"/>
          </a:p>
        </p:txBody>
      </p:sp>
      <p:sp>
        <p:nvSpPr>
          <p:cNvPr id="9" name="Content Placeholder 3">
            <a:extLst>
              <a:ext uri="{FF2B5EF4-FFF2-40B4-BE49-F238E27FC236}">
                <a16:creationId xmlns:a16="http://schemas.microsoft.com/office/drawing/2014/main" xmlns="" id="{37831D18-58CD-42D5-B2ED-BC51C4216A53}"/>
              </a:ext>
            </a:extLst>
          </p:cNvPr>
          <p:cNvSpPr>
            <a:spLocks noGrp="1"/>
          </p:cNvSpPr>
          <p:nvPr>
            <p:ph sz="half" idx="2"/>
          </p:nvPr>
        </p:nvSpPr>
        <p:spPr>
          <a:xfrm>
            <a:off x="381000" y="1066800"/>
            <a:ext cx="8305800" cy="5059363"/>
          </a:xfrm>
        </p:spPr>
        <p:txBody>
          <a:bodyPr/>
          <a:lstStyle/>
          <a:p>
            <a:r>
              <a:rPr lang="en-US" dirty="0"/>
              <a:t>Governed by Ind. Code §30-4-3-36:</a:t>
            </a:r>
          </a:p>
          <a:p>
            <a:pPr marL="0" indent="0">
              <a:buNone/>
            </a:pPr>
            <a:r>
              <a:rPr lang="en-US" dirty="0"/>
              <a:t>	“(a) Unless a trust expressly provides otherwise, a trustee who has discretion under the terms of a trust (referred to in this section as the “first trust”) to invade the principal of the trust to make distributions to or for the benefit of one (1) or more persons may instead exercise the power by appointing all or part of the principal of the first trust in favor of a trustee of another trust (referred to in this section as the “second trust”) for the benefit of one (1) or more persons under the same trust instrument or under a different trust instrument . . .</a:t>
            </a:r>
          </a:p>
        </p:txBody>
      </p:sp>
      <p:sp>
        <p:nvSpPr>
          <p:cNvPr id="4" name="Slide Number Placeholder 3"/>
          <p:cNvSpPr>
            <a:spLocks noGrp="1"/>
          </p:cNvSpPr>
          <p:nvPr>
            <p:ph type="sldNum" sz="quarter" idx="12"/>
          </p:nvPr>
        </p:nvSpPr>
        <p:spPr>
          <a:xfrm>
            <a:off x="228600" y="6019800"/>
            <a:ext cx="2133600" cy="365125"/>
          </a:xfrm>
        </p:spPr>
        <p:txBody>
          <a:bodyPr anchor="ctr">
            <a:normAutofit/>
          </a:bodyPr>
          <a:lstStyle/>
          <a:p>
            <a:pPr>
              <a:spcAft>
                <a:spcPts val="600"/>
              </a:spcAft>
            </a:pPr>
            <a:fld id="{6F45FA46-915B-4699-8DC6-49928065EB7D}" type="slidenum">
              <a:rPr lang="en-US" smtClean="0"/>
              <a:pPr>
                <a:spcAft>
                  <a:spcPts val="600"/>
                </a:spcAft>
              </a:pPr>
              <a:t>10</a:t>
            </a:fld>
            <a:endParaRPr lang="en-US"/>
          </a:p>
        </p:txBody>
      </p:sp>
    </p:spTree>
    <p:extLst>
      <p:ext uri="{BB962C8B-B14F-4D97-AF65-F5344CB8AC3E}">
        <p14:creationId xmlns:p14="http://schemas.microsoft.com/office/powerpoint/2010/main" val="4063340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Decanting (</a:t>
            </a:r>
            <a:r>
              <a:rPr lang="en-US" dirty="0" err="1"/>
              <a:t>con’t</a:t>
            </a:r>
            <a:r>
              <a:rPr lang="en-US" dirty="0"/>
              <a:t>)</a:t>
            </a:r>
          </a:p>
        </p:txBody>
      </p:sp>
      <p:sp>
        <p:nvSpPr>
          <p:cNvPr id="3" name="Content Placeholder 2"/>
          <p:cNvSpPr>
            <a:spLocks noGrp="1"/>
          </p:cNvSpPr>
          <p:nvPr>
            <p:ph sz="half" idx="1"/>
          </p:nvPr>
        </p:nvSpPr>
        <p:spPr>
          <a:xfrm>
            <a:off x="457200" y="1600200"/>
            <a:ext cx="4038600" cy="4525963"/>
          </a:xfrm>
        </p:spPr>
        <p:txBody>
          <a:bodyPr>
            <a:normAutofit/>
          </a:bodyPr>
          <a:lstStyle/>
          <a:p>
            <a:pPr marL="0" indent="0">
              <a:buNone/>
            </a:pPr>
            <a:endParaRPr lang="en-US" dirty="0"/>
          </a:p>
          <a:p>
            <a:pPr marL="0" indent="0">
              <a:buNone/>
            </a:pPr>
            <a:endParaRPr lang="en-US" dirty="0"/>
          </a:p>
          <a:p>
            <a:endParaRPr lang="en-US" dirty="0"/>
          </a:p>
          <a:p>
            <a:endParaRPr lang="en-US" dirty="0"/>
          </a:p>
        </p:txBody>
      </p:sp>
      <p:sp>
        <p:nvSpPr>
          <p:cNvPr id="9" name="Content Placeholder 3">
            <a:extLst>
              <a:ext uri="{FF2B5EF4-FFF2-40B4-BE49-F238E27FC236}">
                <a16:creationId xmlns:a16="http://schemas.microsoft.com/office/drawing/2014/main" xmlns="" id="{37831D18-58CD-42D5-B2ED-BC51C4216A53}"/>
              </a:ext>
            </a:extLst>
          </p:cNvPr>
          <p:cNvSpPr>
            <a:spLocks noGrp="1"/>
          </p:cNvSpPr>
          <p:nvPr>
            <p:ph sz="half" idx="2"/>
          </p:nvPr>
        </p:nvSpPr>
        <p:spPr>
          <a:xfrm>
            <a:off x="381000" y="1219200"/>
            <a:ext cx="8305800" cy="4906963"/>
          </a:xfrm>
        </p:spPr>
        <p:txBody>
          <a:bodyPr/>
          <a:lstStyle/>
          <a:p>
            <a:pPr marL="0" indent="0">
              <a:buNone/>
            </a:pPr>
            <a:r>
              <a:rPr lang="en-US" sz="2600" dirty="0"/>
              <a:t>	. . . so long as:</a:t>
            </a:r>
          </a:p>
          <a:p>
            <a:pPr marL="0" indent="0">
              <a:buNone/>
            </a:pPr>
            <a:r>
              <a:rPr lang="en-US" sz="2600" dirty="0"/>
              <a:t>	(1) the beneficiaries of the second trust are the same as the beneficiaries of the first trust;</a:t>
            </a:r>
          </a:p>
          <a:p>
            <a:pPr marL="0" indent="0">
              <a:buNone/>
            </a:pPr>
            <a:r>
              <a:rPr lang="en-US" sz="2600" dirty="0"/>
              <a:t>	(2) the second trust does not reduce any income, annuity, or unitrust interest in the assets of the first trust; and</a:t>
            </a:r>
          </a:p>
          <a:p>
            <a:pPr marL="0" indent="0">
              <a:buNone/>
            </a:pPr>
            <a:r>
              <a:rPr lang="en-US" sz="2600" dirty="0"/>
              <a:t>	(3) if any contributions to the first trust qualified for a marital or charitable deduction for purposes of the federal income, gift, or estate taxes, the second trust does not contain any provision that, if included in the first trust, would have prevented the first trust from qualifying for a deduction or reduce the amount of a deduction.”</a:t>
            </a:r>
          </a:p>
        </p:txBody>
      </p:sp>
      <p:sp>
        <p:nvSpPr>
          <p:cNvPr id="4" name="Slide Number Placeholder 3"/>
          <p:cNvSpPr>
            <a:spLocks noGrp="1"/>
          </p:cNvSpPr>
          <p:nvPr>
            <p:ph type="sldNum" sz="quarter" idx="12"/>
          </p:nvPr>
        </p:nvSpPr>
        <p:spPr>
          <a:xfrm>
            <a:off x="228600" y="6019800"/>
            <a:ext cx="2133600" cy="365125"/>
          </a:xfrm>
        </p:spPr>
        <p:txBody>
          <a:bodyPr anchor="ctr">
            <a:normAutofit/>
          </a:bodyPr>
          <a:lstStyle/>
          <a:p>
            <a:pPr>
              <a:spcAft>
                <a:spcPts val="600"/>
              </a:spcAft>
            </a:pPr>
            <a:fld id="{6F45FA46-915B-4699-8DC6-49928065EB7D}" type="slidenum">
              <a:rPr lang="en-US" smtClean="0"/>
              <a:pPr>
                <a:spcAft>
                  <a:spcPts val="600"/>
                </a:spcAft>
              </a:pPr>
              <a:t>11</a:t>
            </a:fld>
            <a:endParaRPr lang="en-US"/>
          </a:p>
        </p:txBody>
      </p:sp>
    </p:spTree>
    <p:extLst>
      <p:ext uri="{BB962C8B-B14F-4D97-AF65-F5344CB8AC3E}">
        <p14:creationId xmlns:p14="http://schemas.microsoft.com/office/powerpoint/2010/main" val="999039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Decanting - </a:t>
            </a:r>
            <a:r>
              <a:rPr lang="en-US" i="1" dirty="0"/>
              <a:t>Summary</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p>
            <a:pPr marL="0" indent="0">
              <a:buNone/>
            </a:pPr>
            <a:endParaRPr lang="en-US" dirty="0"/>
          </a:p>
          <a:p>
            <a:pPr marL="0" indent="0">
              <a:buNone/>
            </a:pPr>
            <a:endParaRPr lang="en-US" dirty="0"/>
          </a:p>
          <a:p>
            <a:endParaRPr lang="en-US" dirty="0"/>
          </a:p>
          <a:p>
            <a:endParaRPr lang="en-US" dirty="0"/>
          </a:p>
        </p:txBody>
      </p:sp>
      <p:sp>
        <p:nvSpPr>
          <p:cNvPr id="9" name="Content Placeholder 3">
            <a:extLst>
              <a:ext uri="{FF2B5EF4-FFF2-40B4-BE49-F238E27FC236}">
                <a16:creationId xmlns:a16="http://schemas.microsoft.com/office/drawing/2014/main" xmlns="" id="{37831D18-58CD-42D5-B2ED-BC51C4216A53}"/>
              </a:ext>
            </a:extLst>
          </p:cNvPr>
          <p:cNvSpPr>
            <a:spLocks noGrp="1"/>
          </p:cNvSpPr>
          <p:nvPr>
            <p:ph sz="half" idx="2"/>
          </p:nvPr>
        </p:nvSpPr>
        <p:spPr>
          <a:xfrm>
            <a:off x="381000" y="1219200"/>
            <a:ext cx="8305800" cy="4906963"/>
          </a:xfrm>
        </p:spPr>
        <p:txBody>
          <a:bodyPr/>
          <a:lstStyle/>
          <a:p>
            <a:r>
              <a:rPr lang="en-US" dirty="0"/>
              <a:t>Governed by Ind. Code §30-4-3-36</a:t>
            </a:r>
          </a:p>
          <a:p>
            <a:r>
              <a:rPr lang="en-US" dirty="0"/>
              <a:t>Principal of first trust is appointed by trustee into new, second trust with modified terms</a:t>
            </a:r>
          </a:p>
          <a:p>
            <a:r>
              <a:rPr lang="en-US" dirty="0"/>
              <a:t>Requirements:</a:t>
            </a:r>
          </a:p>
          <a:p>
            <a:pPr lvl="1"/>
            <a:r>
              <a:rPr lang="en-US" dirty="0"/>
              <a:t>Beneficiaries cannot be changed</a:t>
            </a:r>
          </a:p>
          <a:p>
            <a:pPr lvl="1"/>
            <a:r>
              <a:rPr lang="en-US" dirty="0"/>
              <a:t>Income, annuity, and unitrust interests cannot be reduced</a:t>
            </a:r>
          </a:p>
          <a:p>
            <a:pPr lvl="1"/>
            <a:r>
              <a:rPr lang="en-US" dirty="0"/>
              <a:t>Provisions for charitable or marital deductions arising from trust contributions cannot be affected</a:t>
            </a:r>
          </a:p>
          <a:p>
            <a:pPr lvl="1"/>
            <a:r>
              <a:rPr lang="en-US" dirty="0"/>
              <a:t>Trustee must have the power to invade principal of first trust for decanting to be available</a:t>
            </a:r>
          </a:p>
        </p:txBody>
      </p:sp>
      <p:sp>
        <p:nvSpPr>
          <p:cNvPr id="4" name="Slide Number Placeholder 3"/>
          <p:cNvSpPr>
            <a:spLocks noGrp="1"/>
          </p:cNvSpPr>
          <p:nvPr>
            <p:ph type="sldNum" sz="quarter" idx="12"/>
          </p:nvPr>
        </p:nvSpPr>
        <p:spPr>
          <a:xfrm>
            <a:off x="228600" y="6019800"/>
            <a:ext cx="2133600" cy="365125"/>
          </a:xfrm>
        </p:spPr>
        <p:txBody>
          <a:bodyPr anchor="ctr">
            <a:normAutofit/>
          </a:bodyPr>
          <a:lstStyle/>
          <a:p>
            <a:pPr>
              <a:spcAft>
                <a:spcPts val="600"/>
              </a:spcAft>
            </a:pPr>
            <a:fld id="{6F45FA46-915B-4699-8DC6-49928065EB7D}" type="slidenum">
              <a:rPr lang="en-US" smtClean="0"/>
              <a:pPr>
                <a:spcAft>
                  <a:spcPts val="600"/>
                </a:spcAft>
              </a:pPr>
              <a:t>12</a:t>
            </a:fld>
            <a:endParaRPr lang="en-US"/>
          </a:p>
        </p:txBody>
      </p:sp>
    </p:spTree>
    <p:extLst>
      <p:ext uri="{BB962C8B-B14F-4D97-AF65-F5344CB8AC3E}">
        <p14:creationId xmlns:p14="http://schemas.microsoft.com/office/powerpoint/2010/main" val="3349521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Decanting - </a:t>
            </a:r>
            <a:r>
              <a:rPr lang="en-US" i="1" dirty="0"/>
              <a:t>Examples</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p>
            <a:pPr marL="0" indent="0">
              <a:buNone/>
            </a:pPr>
            <a:endParaRPr lang="en-US" dirty="0"/>
          </a:p>
          <a:p>
            <a:pPr marL="0" indent="0">
              <a:buNone/>
            </a:pPr>
            <a:endParaRPr lang="en-US" dirty="0"/>
          </a:p>
          <a:p>
            <a:endParaRPr lang="en-US" dirty="0"/>
          </a:p>
          <a:p>
            <a:endParaRPr lang="en-US" dirty="0"/>
          </a:p>
        </p:txBody>
      </p:sp>
      <p:sp>
        <p:nvSpPr>
          <p:cNvPr id="9" name="Content Placeholder 3">
            <a:extLst>
              <a:ext uri="{FF2B5EF4-FFF2-40B4-BE49-F238E27FC236}">
                <a16:creationId xmlns:a16="http://schemas.microsoft.com/office/drawing/2014/main" xmlns="" id="{37831D18-58CD-42D5-B2ED-BC51C4216A53}"/>
              </a:ext>
            </a:extLst>
          </p:cNvPr>
          <p:cNvSpPr>
            <a:spLocks noGrp="1"/>
          </p:cNvSpPr>
          <p:nvPr>
            <p:ph sz="half" idx="2"/>
          </p:nvPr>
        </p:nvSpPr>
        <p:spPr>
          <a:xfrm>
            <a:off x="381000" y="1219200"/>
            <a:ext cx="8305800" cy="4906963"/>
          </a:xfrm>
        </p:spPr>
        <p:txBody>
          <a:bodyPr/>
          <a:lstStyle/>
          <a:p>
            <a:r>
              <a:rPr lang="en-US" dirty="0"/>
              <a:t>If (i) the trust qualifies under Ind. Code §30-4-3-36, and if (ii) the trust terms do not provide otherwise, examples of modifications that can be made through decanting may include:</a:t>
            </a:r>
          </a:p>
          <a:p>
            <a:pPr lvl="1"/>
            <a:r>
              <a:rPr lang="en-US" dirty="0"/>
              <a:t>Adjusting the timeline for distributions to a beneficiary</a:t>
            </a:r>
          </a:p>
          <a:p>
            <a:pPr lvl="1"/>
            <a:r>
              <a:rPr lang="en-US" dirty="0"/>
              <a:t>Adding trust advisors, such as an investment manager, a trust protector, and/or a trust director</a:t>
            </a:r>
          </a:p>
          <a:p>
            <a:pPr lvl="1"/>
            <a:r>
              <a:rPr lang="en-US" dirty="0"/>
              <a:t>Narrowing or clarifying a broad standard of distribution</a:t>
            </a:r>
          </a:p>
          <a:p>
            <a:pPr lvl="1"/>
            <a:r>
              <a:rPr lang="en-US" dirty="0"/>
              <a:t>Amending the powers of the trustee or general terms of administration (i.e., situs or accounting requirements)</a:t>
            </a:r>
          </a:p>
        </p:txBody>
      </p:sp>
      <p:sp>
        <p:nvSpPr>
          <p:cNvPr id="4" name="Slide Number Placeholder 3"/>
          <p:cNvSpPr>
            <a:spLocks noGrp="1"/>
          </p:cNvSpPr>
          <p:nvPr>
            <p:ph type="sldNum" sz="quarter" idx="12"/>
          </p:nvPr>
        </p:nvSpPr>
        <p:spPr>
          <a:xfrm>
            <a:off x="228600" y="6019800"/>
            <a:ext cx="2133600" cy="365125"/>
          </a:xfrm>
        </p:spPr>
        <p:txBody>
          <a:bodyPr anchor="ctr">
            <a:normAutofit/>
          </a:bodyPr>
          <a:lstStyle/>
          <a:p>
            <a:pPr>
              <a:spcAft>
                <a:spcPts val="600"/>
              </a:spcAft>
            </a:pPr>
            <a:fld id="{6F45FA46-915B-4699-8DC6-49928065EB7D}" type="slidenum">
              <a:rPr lang="en-US" smtClean="0"/>
              <a:pPr>
                <a:spcAft>
                  <a:spcPts val="600"/>
                </a:spcAft>
              </a:pPr>
              <a:t>13</a:t>
            </a:fld>
            <a:endParaRPr lang="en-US"/>
          </a:p>
        </p:txBody>
      </p:sp>
    </p:spTree>
    <p:extLst>
      <p:ext uri="{BB962C8B-B14F-4D97-AF65-F5344CB8AC3E}">
        <p14:creationId xmlns:p14="http://schemas.microsoft.com/office/powerpoint/2010/main" val="3977674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FA25-DB81-4327-A800-0C7E3EE4D864}"/>
              </a:ext>
            </a:extLst>
          </p:cNvPr>
          <p:cNvSpPr>
            <a:spLocks noGrp="1"/>
          </p:cNvSpPr>
          <p:nvPr>
            <p:ph type="title"/>
          </p:nvPr>
        </p:nvSpPr>
        <p:spPr>
          <a:xfrm>
            <a:off x="457200" y="196261"/>
            <a:ext cx="8229600" cy="1143000"/>
          </a:xfrm>
        </p:spPr>
        <p:txBody>
          <a:bodyPr/>
          <a:lstStyle/>
          <a:p>
            <a:r>
              <a:rPr lang="en-US" dirty="0"/>
              <a:t>Decanting - </a:t>
            </a:r>
            <a:r>
              <a:rPr lang="en-US" i="1" dirty="0"/>
              <a:t>Pros &amp; Cons</a:t>
            </a:r>
          </a:p>
        </p:txBody>
      </p:sp>
      <p:sp>
        <p:nvSpPr>
          <p:cNvPr id="3" name="Content Placeholder 2">
            <a:extLst>
              <a:ext uri="{FF2B5EF4-FFF2-40B4-BE49-F238E27FC236}">
                <a16:creationId xmlns:a16="http://schemas.microsoft.com/office/drawing/2014/main" xmlns="" id="{A924555D-E17D-419D-A5F5-256B26AB8DF9}"/>
              </a:ext>
            </a:extLst>
          </p:cNvPr>
          <p:cNvSpPr>
            <a:spLocks noGrp="1"/>
          </p:cNvSpPr>
          <p:nvPr>
            <p:ph sz="half" idx="1"/>
          </p:nvPr>
        </p:nvSpPr>
        <p:spPr/>
        <p:txBody>
          <a:bodyPr/>
          <a:lstStyle/>
          <a:p>
            <a:r>
              <a:rPr lang="en-US" dirty="0"/>
              <a:t>Pros</a:t>
            </a:r>
          </a:p>
          <a:p>
            <a:pPr lvl="1"/>
            <a:r>
              <a:rPr lang="en-US" dirty="0"/>
              <a:t>Avoids time and expense of judicial modification</a:t>
            </a:r>
          </a:p>
          <a:p>
            <a:pPr lvl="1"/>
            <a:r>
              <a:rPr lang="en-US" dirty="0"/>
              <a:t>Only procedural requirement is 60 days’ notice to qualified beneficiaries</a:t>
            </a:r>
          </a:p>
          <a:p>
            <a:pPr lvl="1"/>
            <a:r>
              <a:rPr lang="en-US" dirty="0"/>
              <a:t>Preserves structure and intent of first trust</a:t>
            </a:r>
          </a:p>
          <a:p>
            <a:pPr lvl="1"/>
            <a:endParaRPr lang="en-US" dirty="0"/>
          </a:p>
          <a:p>
            <a:pPr lvl="1"/>
            <a:endParaRPr lang="en-US" dirty="0"/>
          </a:p>
        </p:txBody>
      </p:sp>
      <p:sp>
        <p:nvSpPr>
          <p:cNvPr id="4" name="Content Placeholder 3">
            <a:extLst>
              <a:ext uri="{FF2B5EF4-FFF2-40B4-BE49-F238E27FC236}">
                <a16:creationId xmlns:a16="http://schemas.microsoft.com/office/drawing/2014/main" xmlns="" id="{B57711A4-9E1D-4B29-BA7B-9060F094F408}"/>
              </a:ext>
            </a:extLst>
          </p:cNvPr>
          <p:cNvSpPr>
            <a:spLocks noGrp="1"/>
          </p:cNvSpPr>
          <p:nvPr>
            <p:ph sz="half" idx="2"/>
          </p:nvPr>
        </p:nvSpPr>
        <p:spPr/>
        <p:txBody>
          <a:bodyPr/>
          <a:lstStyle/>
          <a:p>
            <a:r>
              <a:rPr lang="en-US" dirty="0"/>
              <a:t>Cons</a:t>
            </a:r>
          </a:p>
          <a:p>
            <a:pPr lvl="1"/>
            <a:r>
              <a:rPr lang="en-US" dirty="0"/>
              <a:t>Restrictions on what terms can be modified</a:t>
            </a:r>
          </a:p>
          <a:p>
            <a:pPr lvl="1"/>
            <a:r>
              <a:rPr lang="en-US" dirty="0"/>
              <a:t>If a beneficiary objects, the issue may still need to go to court</a:t>
            </a:r>
          </a:p>
          <a:p>
            <a:pPr lvl="1"/>
            <a:r>
              <a:rPr lang="en-US" dirty="0"/>
              <a:t>Not all trusts qualify for decanting </a:t>
            </a:r>
          </a:p>
          <a:p>
            <a:pPr lvl="1"/>
            <a:endParaRPr lang="en-US" dirty="0"/>
          </a:p>
        </p:txBody>
      </p:sp>
      <p:sp>
        <p:nvSpPr>
          <p:cNvPr id="5" name="Slide Number Placeholder 4">
            <a:extLst>
              <a:ext uri="{FF2B5EF4-FFF2-40B4-BE49-F238E27FC236}">
                <a16:creationId xmlns:a16="http://schemas.microsoft.com/office/drawing/2014/main" xmlns="" id="{011B5A8E-BF07-4ADC-872D-8E03DBD42A5E}"/>
              </a:ext>
            </a:extLst>
          </p:cNvPr>
          <p:cNvSpPr>
            <a:spLocks noGrp="1"/>
          </p:cNvSpPr>
          <p:nvPr>
            <p:ph type="sldNum" sz="quarter" idx="12"/>
          </p:nvPr>
        </p:nvSpPr>
        <p:spPr/>
        <p:txBody>
          <a:bodyPr/>
          <a:lstStyle/>
          <a:p>
            <a:fld id="{6F45FA46-915B-4699-8DC6-49928065EB7D}" type="slidenum">
              <a:rPr lang="en-US" smtClean="0"/>
              <a:pPr/>
              <a:t>14</a:t>
            </a:fld>
            <a:endParaRPr lang="en-US"/>
          </a:p>
        </p:txBody>
      </p:sp>
    </p:spTree>
    <p:extLst>
      <p:ext uri="{BB962C8B-B14F-4D97-AF65-F5344CB8AC3E}">
        <p14:creationId xmlns:p14="http://schemas.microsoft.com/office/powerpoint/2010/main" val="3252171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Modification</a:t>
            </a:r>
          </a:p>
        </p:txBody>
      </p:sp>
      <p:sp>
        <p:nvSpPr>
          <p:cNvPr id="3" name="Content Placeholder 2"/>
          <p:cNvSpPr>
            <a:spLocks noGrp="1"/>
          </p:cNvSpPr>
          <p:nvPr>
            <p:ph idx="1"/>
          </p:nvPr>
        </p:nvSpPr>
        <p:spPr>
          <a:xfrm>
            <a:off x="457200" y="1371600"/>
            <a:ext cx="8229600" cy="4754563"/>
          </a:xfrm>
        </p:spPr>
        <p:txBody>
          <a:bodyPr/>
          <a:lstStyle/>
          <a:p>
            <a:r>
              <a:rPr lang="en-US" dirty="0"/>
              <a:t>Governed by Ind. Code §30-4-3-24.4</a:t>
            </a:r>
          </a:p>
          <a:p>
            <a:r>
              <a:rPr lang="en-US" dirty="0"/>
              <a:t>The Court can modify </a:t>
            </a:r>
            <a:r>
              <a:rPr lang="en-US" b="1" dirty="0"/>
              <a:t>administrative or dispositive </a:t>
            </a:r>
            <a:r>
              <a:rPr lang="en-US" dirty="0"/>
              <a:t>provisions if modification will further the purpose of the trust.</a:t>
            </a:r>
          </a:p>
          <a:p>
            <a:pPr lvl="1"/>
            <a:r>
              <a:rPr lang="en-US" dirty="0"/>
              <a:t>Reasoning must be based on circumstances not originally anticipated by the Settlor when the trust was created.</a:t>
            </a:r>
          </a:p>
          <a:p>
            <a:pPr lvl="1"/>
            <a:r>
              <a:rPr lang="en-US" dirty="0"/>
              <a:t>Modification must reflect the Settlor’s probable intent as much as is reasonably possible.</a:t>
            </a:r>
          </a:p>
        </p:txBody>
      </p:sp>
      <p:sp>
        <p:nvSpPr>
          <p:cNvPr id="4" name="Slide Number Placeholder 3"/>
          <p:cNvSpPr>
            <a:spLocks noGrp="1"/>
          </p:cNvSpPr>
          <p:nvPr>
            <p:ph type="sldNum" sz="quarter" idx="12"/>
          </p:nvPr>
        </p:nvSpPr>
        <p:spPr/>
        <p:txBody>
          <a:bodyPr/>
          <a:lstStyle/>
          <a:p>
            <a:fld id="{6F45FA46-915B-4699-8DC6-49928065EB7D}" type="slidenum">
              <a:rPr lang="en-US" smtClean="0"/>
              <a:pPr/>
              <a:t>15</a:t>
            </a:fld>
            <a:endParaRPr lang="en-US"/>
          </a:p>
        </p:txBody>
      </p:sp>
    </p:spTree>
    <p:extLst>
      <p:ext uri="{BB962C8B-B14F-4D97-AF65-F5344CB8AC3E}">
        <p14:creationId xmlns:p14="http://schemas.microsoft.com/office/powerpoint/2010/main" val="4248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37656-9822-4BC3-9E16-A95760D1826C}"/>
              </a:ext>
            </a:extLst>
          </p:cNvPr>
          <p:cNvSpPr>
            <a:spLocks noGrp="1"/>
          </p:cNvSpPr>
          <p:nvPr>
            <p:ph type="title"/>
          </p:nvPr>
        </p:nvSpPr>
        <p:spPr/>
        <p:txBody>
          <a:bodyPr/>
          <a:lstStyle/>
          <a:p>
            <a:r>
              <a:rPr lang="en-US" dirty="0"/>
              <a:t>Judicial Modification (</a:t>
            </a:r>
            <a:r>
              <a:rPr lang="en-US" dirty="0" err="1"/>
              <a:t>con’t</a:t>
            </a:r>
            <a:r>
              <a:rPr lang="en-US" dirty="0"/>
              <a:t>)</a:t>
            </a:r>
          </a:p>
        </p:txBody>
      </p:sp>
      <p:sp>
        <p:nvSpPr>
          <p:cNvPr id="3" name="Content Placeholder 2">
            <a:extLst>
              <a:ext uri="{FF2B5EF4-FFF2-40B4-BE49-F238E27FC236}">
                <a16:creationId xmlns:a16="http://schemas.microsoft.com/office/drawing/2014/main" xmlns="" id="{479401FF-7A89-48BE-B6FD-5095BCF9868E}"/>
              </a:ext>
            </a:extLst>
          </p:cNvPr>
          <p:cNvSpPr>
            <a:spLocks noGrp="1"/>
          </p:cNvSpPr>
          <p:nvPr>
            <p:ph idx="1"/>
          </p:nvPr>
        </p:nvSpPr>
        <p:spPr/>
        <p:txBody>
          <a:bodyPr/>
          <a:lstStyle/>
          <a:p>
            <a:r>
              <a:rPr lang="en-US" dirty="0"/>
              <a:t>The Court can also modify the </a:t>
            </a:r>
            <a:r>
              <a:rPr lang="en-US" b="1" dirty="0"/>
              <a:t>administrative </a:t>
            </a:r>
            <a:r>
              <a:rPr lang="en-US" dirty="0"/>
              <a:t>provisions of a trust:</a:t>
            </a:r>
          </a:p>
          <a:p>
            <a:pPr lvl="1"/>
            <a:r>
              <a:rPr lang="en-US" dirty="0"/>
              <a:t>If the trust’s purpose has been fulfilled; </a:t>
            </a:r>
            <a:r>
              <a:rPr lang="en-US" u="sng" dirty="0"/>
              <a:t>or</a:t>
            </a:r>
          </a:p>
          <a:p>
            <a:pPr lvl="1"/>
            <a:r>
              <a:rPr lang="en-US" dirty="0"/>
              <a:t>If continuing administration under the trust as written would be illegal, impossible, impracticable, wasteful, or impair the trust’s administration</a:t>
            </a:r>
          </a:p>
        </p:txBody>
      </p:sp>
      <p:sp>
        <p:nvSpPr>
          <p:cNvPr id="4" name="Slide Number Placeholder 3">
            <a:extLst>
              <a:ext uri="{FF2B5EF4-FFF2-40B4-BE49-F238E27FC236}">
                <a16:creationId xmlns:a16="http://schemas.microsoft.com/office/drawing/2014/main" xmlns="" id="{7B837EDD-2081-4F91-9D03-F5F95576A793}"/>
              </a:ext>
            </a:extLst>
          </p:cNvPr>
          <p:cNvSpPr>
            <a:spLocks noGrp="1"/>
          </p:cNvSpPr>
          <p:nvPr>
            <p:ph type="sldNum" sz="quarter" idx="12"/>
          </p:nvPr>
        </p:nvSpPr>
        <p:spPr/>
        <p:txBody>
          <a:bodyPr/>
          <a:lstStyle/>
          <a:p>
            <a:fld id="{6F45FA46-915B-4699-8DC6-49928065EB7D}" type="slidenum">
              <a:rPr lang="en-US" smtClean="0"/>
              <a:pPr/>
              <a:t>16</a:t>
            </a:fld>
            <a:endParaRPr lang="en-US"/>
          </a:p>
        </p:txBody>
      </p:sp>
    </p:spTree>
    <p:extLst>
      <p:ext uri="{BB962C8B-B14F-4D97-AF65-F5344CB8AC3E}">
        <p14:creationId xmlns:p14="http://schemas.microsoft.com/office/powerpoint/2010/main" val="906449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Termination</a:t>
            </a:r>
          </a:p>
        </p:txBody>
      </p:sp>
      <p:sp>
        <p:nvSpPr>
          <p:cNvPr id="3" name="Content Placeholder 2"/>
          <p:cNvSpPr>
            <a:spLocks noGrp="1"/>
          </p:cNvSpPr>
          <p:nvPr>
            <p:ph idx="1"/>
          </p:nvPr>
        </p:nvSpPr>
        <p:spPr>
          <a:xfrm>
            <a:off x="457200" y="1066800"/>
            <a:ext cx="8229600" cy="5059363"/>
          </a:xfrm>
        </p:spPr>
        <p:txBody>
          <a:bodyPr/>
          <a:lstStyle/>
          <a:p>
            <a:r>
              <a:rPr lang="en-US" dirty="0"/>
              <a:t>Governed by Ind. Code §30-4-3-24.4</a:t>
            </a:r>
          </a:p>
          <a:p>
            <a:r>
              <a:rPr lang="en-US" dirty="0"/>
              <a:t>The Court can terminate a trust if termination would further the purpose of the trust.</a:t>
            </a:r>
          </a:p>
          <a:p>
            <a:pPr lvl="1"/>
            <a:r>
              <a:rPr lang="en-US" dirty="0"/>
              <a:t>Reasoning must be based on circumstances not originally anticipated by the Settlor when the trust was created.</a:t>
            </a:r>
          </a:p>
          <a:p>
            <a:r>
              <a:rPr lang="en-US" dirty="0"/>
              <a:t>The Court can also terminate a trust:</a:t>
            </a:r>
          </a:p>
          <a:p>
            <a:pPr lvl="1"/>
            <a:r>
              <a:rPr lang="en-US" dirty="0"/>
              <a:t>If the trust’s purpose has been fulfilled; </a:t>
            </a:r>
            <a:r>
              <a:rPr lang="en-US" u="sng" dirty="0"/>
              <a:t>or</a:t>
            </a:r>
          </a:p>
          <a:p>
            <a:pPr lvl="1"/>
            <a:r>
              <a:rPr lang="en-US" dirty="0"/>
              <a:t>If continuing administration under the trust as written would be illegal, impossible, impracticable, wasteful, or impair the trust’s administration</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17</a:t>
            </a:fld>
            <a:endParaRPr lang="en-US"/>
          </a:p>
        </p:txBody>
      </p:sp>
    </p:spTree>
    <p:extLst>
      <p:ext uri="{BB962C8B-B14F-4D97-AF65-F5344CB8AC3E}">
        <p14:creationId xmlns:p14="http://schemas.microsoft.com/office/powerpoint/2010/main" val="794172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FA25-DB81-4327-A800-0C7E3EE4D864}"/>
              </a:ext>
            </a:extLst>
          </p:cNvPr>
          <p:cNvSpPr>
            <a:spLocks noGrp="1"/>
          </p:cNvSpPr>
          <p:nvPr>
            <p:ph type="title"/>
          </p:nvPr>
        </p:nvSpPr>
        <p:spPr/>
        <p:txBody>
          <a:bodyPr/>
          <a:lstStyle/>
          <a:p>
            <a:r>
              <a:rPr lang="en-US" dirty="0"/>
              <a:t>Judicial Modification or Termination: Pros &amp; Cons</a:t>
            </a:r>
          </a:p>
        </p:txBody>
      </p:sp>
      <p:sp>
        <p:nvSpPr>
          <p:cNvPr id="3" name="Content Placeholder 2">
            <a:extLst>
              <a:ext uri="{FF2B5EF4-FFF2-40B4-BE49-F238E27FC236}">
                <a16:creationId xmlns:a16="http://schemas.microsoft.com/office/drawing/2014/main" xmlns="" id="{A924555D-E17D-419D-A5F5-256B26AB8DF9}"/>
              </a:ext>
            </a:extLst>
          </p:cNvPr>
          <p:cNvSpPr>
            <a:spLocks noGrp="1"/>
          </p:cNvSpPr>
          <p:nvPr>
            <p:ph sz="half" idx="1"/>
          </p:nvPr>
        </p:nvSpPr>
        <p:spPr>
          <a:xfrm>
            <a:off x="457200" y="1981200"/>
            <a:ext cx="4038600" cy="4144963"/>
          </a:xfrm>
        </p:spPr>
        <p:txBody>
          <a:bodyPr/>
          <a:lstStyle/>
          <a:p>
            <a:r>
              <a:rPr lang="en-US" dirty="0"/>
              <a:t>Pros</a:t>
            </a:r>
          </a:p>
          <a:p>
            <a:pPr lvl="1"/>
            <a:r>
              <a:rPr lang="en-US" dirty="0"/>
              <a:t>Security of having court approval</a:t>
            </a:r>
          </a:p>
          <a:p>
            <a:pPr lvl="1"/>
            <a:r>
              <a:rPr lang="en-US" dirty="0"/>
              <a:t>All interested parties receive notice and an opportunity to be heard</a:t>
            </a:r>
          </a:p>
          <a:p>
            <a:pPr lvl="1"/>
            <a:r>
              <a:rPr lang="en-US" dirty="0"/>
              <a:t>Relatively simple procedure, assuming no objections</a:t>
            </a:r>
          </a:p>
          <a:p>
            <a:pPr lvl="1"/>
            <a:endParaRPr lang="en-US" dirty="0"/>
          </a:p>
          <a:p>
            <a:pPr lvl="1"/>
            <a:endParaRPr lang="en-US" dirty="0"/>
          </a:p>
          <a:p>
            <a:pPr lvl="1"/>
            <a:endParaRPr lang="en-US" dirty="0"/>
          </a:p>
        </p:txBody>
      </p:sp>
      <p:sp>
        <p:nvSpPr>
          <p:cNvPr id="4" name="Content Placeholder 3">
            <a:extLst>
              <a:ext uri="{FF2B5EF4-FFF2-40B4-BE49-F238E27FC236}">
                <a16:creationId xmlns:a16="http://schemas.microsoft.com/office/drawing/2014/main" xmlns="" id="{B57711A4-9E1D-4B29-BA7B-9060F094F408}"/>
              </a:ext>
            </a:extLst>
          </p:cNvPr>
          <p:cNvSpPr>
            <a:spLocks noGrp="1"/>
          </p:cNvSpPr>
          <p:nvPr>
            <p:ph sz="half" idx="2"/>
          </p:nvPr>
        </p:nvSpPr>
        <p:spPr>
          <a:xfrm>
            <a:off x="4648200" y="1981200"/>
            <a:ext cx="4038600" cy="4144963"/>
          </a:xfrm>
        </p:spPr>
        <p:txBody>
          <a:bodyPr/>
          <a:lstStyle/>
          <a:p>
            <a:r>
              <a:rPr lang="en-US" dirty="0"/>
              <a:t>Cons</a:t>
            </a:r>
          </a:p>
          <a:p>
            <a:pPr lvl="1"/>
            <a:r>
              <a:rPr lang="en-US" dirty="0"/>
              <a:t>Time and expense to initiate trust proceedings</a:t>
            </a:r>
          </a:p>
          <a:p>
            <a:pPr lvl="1"/>
            <a:r>
              <a:rPr lang="en-US" dirty="0"/>
              <a:t>Restrictions on what circumstances must exist to warrant modification</a:t>
            </a:r>
          </a:p>
          <a:p>
            <a:pPr lvl="1"/>
            <a:r>
              <a:rPr lang="en-US" dirty="0"/>
              <a:t>No guarantee that court will approve the specific modification requested</a:t>
            </a:r>
          </a:p>
          <a:p>
            <a:pPr marL="457200" lvl="1" indent="0">
              <a:buNone/>
            </a:pPr>
            <a:endParaRPr lang="en-US" dirty="0"/>
          </a:p>
        </p:txBody>
      </p:sp>
      <p:sp>
        <p:nvSpPr>
          <p:cNvPr id="5" name="Slide Number Placeholder 4">
            <a:extLst>
              <a:ext uri="{FF2B5EF4-FFF2-40B4-BE49-F238E27FC236}">
                <a16:creationId xmlns:a16="http://schemas.microsoft.com/office/drawing/2014/main" xmlns="" id="{011B5A8E-BF07-4ADC-872D-8E03DBD42A5E}"/>
              </a:ext>
            </a:extLst>
          </p:cNvPr>
          <p:cNvSpPr>
            <a:spLocks noGrp="1"/>
          </p:cNvSpPr>
          <p:nvPr>
            <p:ph type="sldNum" sz="quarter" idx="12"/>
          </p:nvPr>
        </p:nvSpPr>
        <p:spPr/>
        <p:txBody>
          <a:bodyPr/>
          <a:lstStyle/>
          <a:p>
            <a:fld id="{6F45FA46-915B-4699-8DC6-49928065EB7D}" type="slidenum">
              <a:rPr lang="en-US" smtClean="0"/>
              <a:pPr/>
              <a:t>18</a:t>
            </a:fld>
            <a:endParaRPr lang="en-US"/>
          </a:p>
        </p:txBody>
      </p:sp>
    </p:spTree>
    <p:extLst>
      <p:ext uri="{BB962C8B-B14F-4D97-AF65-F5344CB8AC3E}">
        <p14:creationId xmlns:p14="http://schemas.microsoft.com/office/powerpoint/2010/main" val="1768174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“Unanticipated Circumstances”</a:t>
            </a:r>
          </a:p>
        </p:txBody>
      </p:sp>
      <p:sp>
        <p:nvSpPr>
          <p:cNvPr id="3" name="Content Placeholder 2"/>
          <p:cNvSpPr>
            <a:spLocks noGrp="1"/>
          </p:cNvSpPr>
          <p:nvPr>
            <p:ph idx="1"/>
          </p:nvPr>
        </p:nvSpPr>
        <p:spPr>
          <a:xfrm>
            <a:off x="457200" y="1066800"/>
            <a:ext cx="8229600" cy="5059363"/>
          </a:xfrm>
        </p:spPr>
        <p:txBody>
          <a:bodyPr/>
          <a:lstStyle/>
          <a:p>
            <a:r>
              <a:rPr lang="en-US" dirty="0"/>
              <a:t>Requirement for judicial modification or termination under Ind. Code §30-4-3-24.4</a:t>
            </a:r>
          </a:p>
          <a:p>
            <a:r>
              <a:rPr lang="en-US" dirty="0"/>
              <a:t>Settlor created a trust that provided for the “descendants of a beneficiary, </a:t>
            </a:r>
            <a:r>
              <a:rPr lang="en-US" i="1" dirty="0"/>
              <a:t>if any.</a:t>
            </a:r>
            <a:r>
              <a:rPr lang="en-US" dirty="0"/>
              <a:t>” There were no such descendants of settlor at the time that the trust was created. Lack of descendants could not be an unforeseen circumstance, and modification / termination were unavailable.</a:t>
            </a:r>
          </a:p>
          <a:p>
            <a:pPr lvl="1"/>
            <a:r>
              <a:rPr lang="en-US" i="1" dirty="0"/>
              <a:t>Kristoff v. Centier Bank</a:t>
            </a:r>
            <a:r>
              <a:rPr lang="en-US" dirty="0"/>
              <a:t>, 985 N.E.2d 20 (Ind. Ct. App. 2013).</a:t>
            </a:r>
            <a:endParaRPr lang="en-US" i="1" dirty="0"/>
          </a:p>
          <a:p>
            <a:pPr lvl="1"/>
            <a:endParaRPr lang="en-US" i="1"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19</a:t>
            </a:fld>
            <a:endParaRPr lang="en-US"/>
          </a:p>
        </p:txBody>
      </p:sp>
    </p:spTree>
    <p:extLst>
      <p:ext uri="{BB962C8B-B14F-4D97-AF65-F5344CB8AC3E}">
        <p14:creationId xmlns:p14="http://schemas.microsoft.com/office/powerpoint/2010/main" val="71719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4F893F-7F98-4DEB-8FD5-D8222B831BB5}"/>
              </a:ext>
            </a:extLst>
          </p:cNvPr>
          <p:cNvSpPr>
            <a:spLocks noGrp="1"/>
          </p:cNvSpPr>
          <p:nvPr>
            <p:ph type="title"/>
          </p:nvPr>
        </p:nvSpPr>
        <p:spPr/>
        <p:txBody>
          <a:bodyPr/>
          <a:lstStyle/>
          <a:p>
            <a:r>
              <a:rPr lang="en-US" dirty="0"/>
              <a:t>Circumstances for Change</a:t>
            </a:r>
            <a:br>
              <a:rPr lang="en-US" dirty="0"/>
            </a:br>
            <a:endParaRPr lang="en-US" dirty="0"/>
          </a:p>
        </p:txBody>
      </p:sp>
      <p:sp>
        <p:nvSpPr>
          <p:cNvPr id="3" name="Content Placeholder 2">
            <a:extLst>
              <a:ext uri="{FF2B5EF4-FFF2-40B4-BE49-F238E27FC236}">
                <a16:creationId xmlns:a16="http://schemas.microsoft.com/office/drawing/2014/main" xmlns="" id="{AEA1196A-AB31-4703-A26B-DD470EB5CEC7}"/>
              </a:ext>
            </a:extLst>
          </p:cNvPr>
          <p:cNvSpPr>
            <a:spLocks noGrp="1"/>
          </p:cNvSpPr>
          <p:nvPr>
            <p:ph idx="1"/>
          </p:nvPr>
        </p:nvSpPr>
        <p:spPr>
          <a:xfrm>
            <a:off x="457200" y="1219200"/>
            <a:ext cx="8229600" cy="4906963"/>
          </a:xfrm>
        </p:spPr>
        <p:txBody>
          <a:bodyPr/>
          <a:lstStyle/>
          <a:p>
            <a:r>
              <a:rPr lang="en-US" dirty="0"/>
              <a:t>Extensive tax planning is no longer applicable</a:t>
            </a:r>
          </a:p>
          <a:p>
            <a:r>
              <a:rPr lang="en-US" dirty="0"/>
              <a:t>Difficult beneficiaries</a:t>
            </a:r>
          </a:p>
          <a:p>
            <a:r>
              <a:rPr lang="en-US" dirty="0"/>
              <a:t>Grantor’s intent is no longer furthered</a:t>
            </a:r>
          </a:p>
          <a:p>
            <a:r>
              <a:rPr lang="en-US" dirty="0"/>
              <a:t>Distribution amounts / standards are not beneficial to a beneficiary and/or the trust</a:t>
            </a:r>
          </a:p>
          <a:p>
            <a:r>
              <a:rPr lang="en-US" dirty="0"/>
              <a:t>New laws are enacted since the trust was established (ex. SECURE Act)</a:t>
            </a:r>
          </a:p>
          <a:p>
            <a:r>
              <a:rPr lang="en-US" dirty="0"/>
              <a:t>Trust provisions are unclear or vague</a:t>
            </a:r>
          </a:p>
        </p:txBody>
      </p:sp>
      <p:sp>
        <p:nvSpPr>
          <p:cNvPr id="4" name="Slide Number Placeholder 3">
            <a:extLst>
              <a:ext uri="{FF2B5EF4-FFF2-40B4-BE49-F238E27FC236}">
                <a16:creationId xmlns:a16="http://schemas.microsoft.com/office/drawing/2014/main" xmlns="" id="{4F99BF58-4FC4-404B-8575-D5D11CF89652}"/>
              </a:ext>
            </a:extLst>
          </p:cNvPr>
          <p:cNvSpPr>
            <a:spLocks noGrp="1"/>
          </p:cNvSpPr>
          <p:nvPr>
            <p:ph type="sldNum" sz="quarter" idx="12"/>
          </p:nvPr>
        </p:nvSpPr>
        <p:spPr/>
        <p:txBody>
          <a:bodyPr/>
          <a:lstStyle/>
          <a:p>
            <a:fld id="{6F45FA46-915B-4699-8DC6-49928065EB7D}" type="slidenum">
              <a:rPr lang="en-US" smtClean="0"/>
              <a:pPr/>
              <a:t>2</a:t>
            </a:fld>
            <a:endParaRPr lang="en-US"/>
          </a:p>
        </p:txBody>
      </p:sp>
    </p:spTree>
    <p:extLst>
      <p:ext uri="{BB962C8B-B14F-4D97-AF65-F5344CB8AC3E}">
        <p14:creationId xmlns:p14="http://schemas.microsoft.com/office/powerpoint/2010/main" val="1957652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“Unanticipated Circumstances”</a:t>
            </a:r>
          </a:p>
        </p:txBody>
      </p:sp>
      <p:sp>
        <p:nvSpPr>
          <p:cNvPr id="3" name="Content Placeholder 2"/>
          <p:cNvSpPr>
            <a:spLocks noGrp="1"/>
          </p:cNvSpPr>
          <p:nvPr>
            <p:ph idx="1"/>
          </p:nvPr>
        </p:nvSpPr>
        <p:spPr>
          <a:xfrm>
            <a:off x="457200" y="1066800"/>
            <a:ext cx="8229600" cy="5059363"/>
          </a:xfrm>
        </p:spPr>
        <p:txBody>
          <a:bodyPr/>
          <a:lstStyle/>
          <a:p>
            <a:r>
              <a:rPr lang="en-US" dirty="0"/>
              <a:t>Parents created trust for the benefit of their son, who was engaged at the time. Child and wife married, and wife thereafter filed for dissolution. Child’s dissolution was </a:t>
            </a:r>
            <a:r>
              <a:rPr lang="en-US" u="sng" dirty="0"/>
              <a:t>not</a:t>
            </a:r>
            <a:r>
              <a:rPr lang="en-US" dirty="0"/>
              <a:t> unanticipated circumstance, and modification to postpone son’s distribution from the trust was therefore unavailable. </a:t>
            </a:r>
          </a:p>
          <a:p>
            <a:pPr lvl="1"/>
            <a:r>
              <a:rPr lang="en-US" i="1" dirty="0"/>
              <a:t>In re Stephen L. Chapman Irrevocable Trust Agreement</a:t>
            </a:r>
            <a:r>
              <a:rPr lang="en-US" dirty="0"/>
              <a:t>, 953 N.E.2d 573 (Ind. Ct. App. 2011). </a:t>
            </a:r>
            <a:endParaRPr lang="en-US" i="1" dirty="0"/>
          </a:p>
          <a:p>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20</a:t>
            </a:fld>
            <a:endParaRPr lang="en-US"/>
          </a:p>
        </p:txBody>
      </p:sp>
    </p:spTree>
    <p:extLst>
      <p:ext uri="{BB962C8B-B14F-4D97-AF65-F5344CB8AC3E}">
        <p14:creationId xmlns:p14="http://schemas.microsoft.com/office/powerpoint/2010/main" val="3241498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Modification or Termination – Insufficient Assets</a:t>
            </a:r>
          </a:p>
        </p:txBody>
      </p:sp>
      <p:sp>
        <p:nvSpPr>
          <p:cNvPr id="3" name="Content Placeholder 2"/>
          <p:cNvSpPr>
            <a:spLocks noGrp="1"/>
          </p:cNvSpPr>
          <p:nvPr>
            <p:ph idx="1"/>
          </p:nvPr>
        </p:nvSpPr>
        <p:spPr>
          <a:xfrm>
            <a:off x="457200" y="1828800"/>
            <a:ext cx="8229600" cy="4297363"/>
          </a:xfrm>
        </p:spPr>
        <p:txBody>
          <a:bodyPr/>
          <a:lstStyle/>
          <a:p>
            <a:r>
              <a:rPr lang="en-US" dirty="0"/>
              <a:t>Governed by Ind. Code §30-4-3-24.5:</a:t>
            </a:r>
          </a:p>
          <a:p>
            <a:pPr marL="0" indent="0">
              <a:buNone/>
            </a:pPr>
            <a:r>
              <a:rPr lang="en-US" dirty="0"/>
              <a:t>	“(d) The court may:</a:t>
            </a:r>
          </a:p>
          <a:p>
            <a:pPr marL="0" indent="0">
              <a:buNone/>
            </a:pPr>
            <a:r>
              <a:rPr lang="en-US" dirty="0"/>
              <a:t>		(1) modify or terminate a trust; or</a:t>
            </a:r>
          </a:p>
          <a:p>
            <a:pPr marL="0" indent="0">
              <a:buNone/>
            </a:pPr>
            <a:r>
              <a:rPr lang="en-US" dirty="0"/>
              <a:t>		(2) remove the trustee and appoint a 		different trustee;</a:t>
            </a:r>
          </a:p>
          <a:p>
            <a:pPr marL="0" indent="0">
              <a:buNone/>
            </a:pPr>
            <a:r>
              <a:rPr lang="en-US" dirty="0"/>
              <a:t>	If the court determines that the value of the trust property is insufficient to justify the cost of administration.”</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21</a:t>
            </a:fld>
            <a:endParaRPr lang="en-US"/>
          </a:p>
        </p:txBody>
      </p:sp>
    </p:spTree>
    <p:extLst>
      <p:ext uri="{BB962C8B-B14F-4D97-AF65-F5344CB8AC3E}">
        <p14:creationId xmlns:p14="http://schemas.microsoft.com/office/powerpoint/2010/main" val="3918900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Modification or Termination – Insufficient Assets</a:t>
            </a:r>
          </a:p>
        </p:txBody>
      </p:sp>
      <p:sp>
        <p:nvSpPr>
          <p:cNvPr id="3" name="Content Placeholder 2"/>
          <p:cNvSpPr>
            <a:spLocks noGrp="1"/>
          </p:cNvSpPr>
          <p:nvPr>
            <p:ph idx="1"/>
          </p:nvPr>
        </p:nvSpPr>
        <p:spPr>
          <a:xfrm>
            <a:off x="457200" y="1828800"/>
            <a:ext cx="8229600" cy="4297363"/>
          </a:xfrm>
        </p:spPr>
        <p:txBody>
          <a:bodyPr/>
          <a:lstStyle/>
          <a:p>
            <a:r>
              <a:rPr lang="en-US" dirty="0"/>
              <a:t>Governed by Ind. Code §30-4-3-24.5.</a:t>
            </a:r>
          </a:p>
          <a:p>
            <a:r>
              <a:rPr lang="en-US" dirty="0"/>
              <a:t>If court authorizes trust termination, the remaining trust property must be distributed consistent with the purposes of the trust.</a:t>
            </a:r>
          </a:p>
          <a:p>
            <a:r>
              <a:rPr lang="en-US" dirty="0"/>
              <a:t>Trustee removal/appointment may be helpful here where corporate trustee fees may not be as efficient for trust with minimal assets, but trust does not provide for individual successor.</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22</a:t>
            </a:fld>
            <a:endParaRPr lang="en-US"/>
          </a:p>
        </p:txBody>
      </p:sp>
    </p:spTree>
    <p:extLst>
      <p:ext uri="{BB962C8B-B14F-4D97-AF65-F5344CB8AC3E}">
        <p14:creationId xmlns:p14="http://schemas.microsoft.com/office/powerpoint/2010/main" val="1192465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a:xfrm>
            <a:off x="457200" y="1219200"/>
            <a:ext cx="8229600" cy="4906963"/>
          </a:xfrm>
        </p:spPr>
        <p:txBody>
          <a:bodyPr/>
          <a:lstStyle/>
          <a:p>
            <a:r>
              <a:rPr lang="en-US" dirty="0"/>
              <a:t>Governed by Ind. Code §30-4-3-26:</a:t>
            </a:r>
          </a:p>
          <a:p>
            <a:pPr marL="0" indent="0">
              <a:buNone/>
            </a:pPr>
            <a:endParaRPr lang="en-US" dirty="0"/>
          </a:p>
          <a:p>
            <a:pPr marL="0" indent="0" algn="just">
              <a:buNone/>
            </a:pPr>
            <a:r>
              <a:rPr lang="en-US" dirty="0"/>
              <a:t>	“Upon petition by the trustee or a beneficiary, the court shall direct or permit the trustee to deviate from a term of the trust if, owing to circumstances not known to the settlor and not anticipated by him, compliance would substantially impair the accomplishment of the purposes of the trust. . . .”</a:t>
            </a:r>
          </a:p>
        </p:txBody>
      </p:sp>
      <p:sp>
        <p:nvSpPr>
          <p:cNvPr id="4" name="Slide Number Placeholder 3"/>
          <p:cNvSpPr>
            <a:spLocks noGrp="1"/>
          </p:cNvSpPr>
          <p:nvPr>
            <p:ph type="sldNum" sz="quarter" idx="12"/>
          </p:nvPr>
        </p:nvSpPr>
        <p:spPr/>
        <p:txBody>
          <a:bodyPr/>
          <a:lstStyle/>
          <a:p>
            <a:fld id="{6F45FA46-915B-4699-8DC6-49928065EB7D}" type="slidenum">
              <a:rPr lang="en-US" smtClean="0"/>
              <a:pPr/>
              <a:t>23</a:t>
            </a:fld>
            <a:endParaRPr lang="en-US"/>
          </a:p>
        </p:txBody>
      </p:sp>
    </p:spTree>
    <p:extLst>
      <p:ext uri="{BB962C8B-B14F-4D97-AF65-F5344CB8AC3E}">
        <p14:creationId xmlns:p14="http://schemas.microsoft.com/office/powerpoint/2010/main" val="4118977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a:xfrm>
            <a:off x="457200" y="1219200"/>
            <a:ext cx="8229600" cy="4906963"/>
          </a:xfrm>
        </p:spPr>
        <p:txBody>
          <a:bodyPr/>
          <a:lstStyle/>
          <a:p>
            <a:pPr marL="0" indent="0" algn="just">
              <a:buNone/>
            </a:pPr>
            <a:r>
              <a:rPr lang="en-US" dirty="0"/>
              <a:t>	</a:t>
            </a:r>
          </a:p>
          <a:p>
            <a:pPr marL="0" indent="0" algn="just">
              <a:buNone/>
            </a:pPr>
            <a:r>
              <a:rPr lang="en-US" dirty="0"/>
              <a:t>	“. . . In that case, if necessary to carry out the purposes of the trust, the court may direct or permit the trustee to do acts which are not authorized or are forbidden by the terms of the trust, or may prohibit the trustee from performing acts required by the terms of the trust.”</a:t>
            </a:r>
          </a:p>
        </p:txBody>
      </p:sp>
      <p:sp>
        <p:nvSpPr>
          <p:cNvPr id="4" name="Slide Number Placeholder 3"/>
          <p:cNvSpPr>
            <a:spLocks noGrp="1"/>
          </p:cNvSpPr>
          <p:nvPr>
            <p:ph type="sldNum" sz="quarter" idx="12"/>
          </p:nvPr>
        </p:nvSpPr>
        <p:spPr/>
        <p:txBody>
          <a:bodyPr/>
          <a:lstStyle/>
          <a:p>
            <a:fld id="{6F45FA46-915B-4699-8DC6-49928065EB7D}" type="slidenum">
              <a:rPr lang="en-US" smtClean="0"/>
              <a:pPr/>
              <a:t>24</a:t>
            </a:fld>
            <a:endParaRPr lang="en-US"/>
          </a:p>
        </p:txBody>
      </p:sp>
    </p:spTree>
    <p:extLst>
      <p:ext uri="{BB962C8B-B14F-4D97-AF65-F5344CB8AC3E}">
        <p14:creationId xmlns:p14="http://schemas.microsoft.com/office/powerpoint/2010/main" val="3818880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 - </a:t>
            </a:r>
            <a:r>
              <a:rPr lang="en-US" i="1" dirty="0"/>
              <a:t>Summary</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a:t>Governed by Ind. Code §30-4-3-26</a:t>
            </a:r>
          </a:p>
          <a:p>
            <a:r>
              <a:rPr lang="en-US" dirty="0"/>
              <a:t>The court can direct the trustee to deviate from the trust if compliance would defeat or substantially impair trust’s purpose</a:t>
            </a:r>
          </a:p>
          <a:p>
            <a:pPr lvl="1"/>
            <a:r>
              <a:rPr lang="en-US" dirty="0"/>
              <a:t>Based on circumstances unknown or not anticipated by the grantor at the time of the trust’s creation</a:t>
            </a:r>
          </a:p>
          <a:p>
            <a:pPr lvl="1"/>
            <a:r>
              <a:rPr lang="en-US" dirty="0"/>
              <a:t>Trustee can deviate without court approval if trustee reasonably believes there is an emergency </a:t>
            </a:r>
            <a:r>
              <a:rPr lang="en-US" u="sng" dirty="0"/>
              <a:t>and</a:t>
            </a:r>
            <a:r>
              <a:rPr lang="en-US" dirty="0"/>
              <a:t> if trustee has no opportunity to request court approval </a:t>
            </a:r>
          </a:p>
        </p:txBody>
      </p:sp>
      <p:sp>
        <p:nvSpPr>
          <p:cNvPr id="4" name="Slide Number Placeholder 3"/>
          <p:cNvSpPr>
            <a:spLocks noGrp="1"/>
          </p:cNvSpPr>
          <p:nvPr>
            <p:ph type="sldNum" sz="quarter" idx="12"/>
          </p:nvPr>
        </p:nvSpPr>
        <p:spPr/>
        <p:txBody>
          <a:bodyPr/>
          <a:lstStyle/>
          <a:p>
            <a:fld id="{6F45FA46-915B-4699-8DC6-49928065EB7D}" type="slidenum">
              <a:rPr lang="en-US" smtClean="0"/>
              <a:pPr/>
              <a:t>25</a:t>
            </a:fld>
            <a:endParaRPr lang="en-US"/>
          </a:p>
        </p:txBody>
      </p:sp>
    </p:spTree>
    <p:extLst>
      <p:ext uri="{BB962C8B-B14F-4D97-AF65-F5344CB8AC3E}">
        <p14:creationId xmlns:p14="http://schemas.microsoft.com/office/powerpoint/2010/main" val="1816665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FA25-DB81-4327-A800-0C7E3EE4D864}"/>
              </a:ext>
            </a:extLst>
          </p:cNvPr>
          <p:cNvSpPr>
            <a:spLocks noGrp="1"/>
          </p:cNvSpPr>
          <p:nvPr>
            <p:ph type="title"/>
          </p:nvPr>
        </p:nvSpPr>
        <p:spPr/>
        <p:txBody>
          <a:bodyPr/>
          <a:lstStyle/>
          <a:p>
            <a:r>
              <a:rPr lang="en-US" dirty="0"/>
              <a:t>Deviation: Pros &amp; Cons</a:t>
            </a:r>
          </a:p>
        </p:txBody>
      </p:sp>
      <p:sp>
        <p:nvSpPr>
          <p:cNvPr id="3" name="Content Placeholder 2">
            <a:extLst>
              <a:ext uri="{FF2B5EF4-FFF2-40B4-BE49-F238E27FC236}">
                <a16:creationId xmlns:a16="http://schemas.microsoft.com/office/drawing/2014/main" xmlns="" id="{A924555D-E17D-419D-A5F5-256B26AB8DF9}"/>
              </a:ext>
            </a:extLst>
          </p:cNvPr>
          <p:cNvSpPr>
            <a:spLocks noGrp="1"/>
          </p:cNvSpPr>
          <p:nvPr>
            <p:ph sz="half" idx="1"/>
          </p:nvPr>
        </p:nvSpPr>
        <p:spPr>
          <a:xfrm>
            <a:off x="457200" y="1524000"/>
            <a:ext cx="4038600" cy="4602163"/>
          </a:xfrm>
        </p:spPr>
        <p:txBody>
          <a:bodyPr/>
          <a:lstStyle/>
          <a:p>
            <a:r>
              <a:rPr lang="en-US" dirty="0"/>
              <a:t>Pros</a:t>
            </a:r>
          </a:p>
          <a:p>
            <a:pPr lvl="1"/>
            <a:r>
              <a:rPr lang="en-US" dirty="0"/>
              <a:t>Security of having court approval</a:t>
            </a:r>
          </a:p>
          <a:p>
            <a:pPr lvl="1"/>
            <a:r>
              <a:rPr lang="en-US" dirty="0"/>
              <a:t>Method of circumventing trust restrictions without modifying terms</a:t>
            </a:r>
          </a:p>
          <a:p>
            <a:pPr lvl="1"/>
            <a:r>
              <a:rPr lang="en-US" dirty="0"/>
              <a:t>Relatively simple procedure, assuming no objections</a:t>
            </a:r>
          </a:p>
          <a:p>
            <a:pPr marL="457200" lvl="1" indent="0">
              <a:buNone/>
            </a:pPr>
            <a:endParaRPr lang="en-US" dirty="0"/>
          </a:p>
          <a:p>
            <a:pPr lvl="1"/>
            <a:endParaRPr lang="en-US" dirty="0"/>
          </a:p>
          <a:p>
            <a:pPr lvl="1"/>
            <a:endParaRPr lang="en-US" dirty="0"/>
          </a:p>
        </p:txBody>
      </p:sp>
      <p:sp>
        <p:nvSpPr>
          <p:cNvPr id="4" name="Content Placeholder 3">
            <a:extLst>
              <a:ext uri="{FF2B5EF4-FFF2-40B4-BE49-F238E27FC236}">
                <a16:creationId xmlns:a16="http://schemas.microsoft.com/office/drawing/2014/main" xmlns="" id="{B57711A4-9E1D-4B29-BA7B-9060F094F408}"/>
              </a:ext>
            </a:extLst>
          </p:cNvPr>
          <p:cNvSpPr>
            <a:spLocks noGrp="1"/>
          </p:cNvSpPr>
          <p:nvPr>
            <p:ph sz="half" idx="2"/>
          </p:nvPr>
        </p:nvSpPr>
        <p:spPr>
          <a:xfrm>
            <a:off x="4648200" y="1524000"/>
            <a:ext cx="4038600" cy="4602163"/>
          </a:xfrm>
        </p:spPr>
        <p:txBody>
          <a:bodyPr/>
          <a:lstStyle/>
          <a:p>
            <a:r>
              <a:rPr lang="en-US" dirty="0"/>
              <a:t>Cons</a:t>
            </a:r>
          </a:p>
          <a:p>
            <a:pPr lvl="1"/>
            <a:r>
              <a:rPr lang="en-US" dirty="0"/>
              <a:t>Time and expense to initiate trust proceedings</a:t>
            </a:r>
          </a:p>
          <a:p>
            <a:pPr lvl="1"/>
            <a:r>
              <a:rPr lang="en-US" dirty="0"/>
              <a:t>Only applicable under circumstances that could not be anticipated by grantor</a:t>
            </a:r>
          </a:p>
          <a:p>
            <a:pPr lvl="1"/>
            <a:r>
              <a:rPr lang="en-US" dirty="0"/>
              <a:t>Potential liability for trustee who deviates without court approval </a:t>
            </a:r>
          </a:p>
          <a:p>
            <a:pPr marL="457200" lvl="1" indent="0">
              <a:buNone/>
            </a:pPr>
            <a:endParaRPr lang="en-US" dirty="0"/>
          </a:p>
        </p:txBody>
      </p:sp>
      <p:sp>
        <p:nvSpPr>
          <p:cNvPr id="5" name="Slide Number Placeholder 4">
            <a:extLst>
              <a:ext uri="{FF2B5EF4-FFF2-40B4-BE49-F238E27FC236}">
                <a16:creationId xmlns:a16="http://schemas.microsoft.com/office/drawing/2014/main" xmlns="" id="{011B5A8E-BF07-4ADC-872D-8E03DBD42A5E}"/>
              </a:ext>
            </a:extLst>
          </p:cNvPr>
          <p:cNvSpPr>
            <a:spLocks noGrp="1"/>
          </p:cNvSpPr>
          <p:nvPr>
            <p:ph type="sldNum" sz="quarter" idx="12"/>
          </p:nvPr>
        </p:nvSpPr>
        <p:spPr/>
        <p:txBody>
          <a:bodyPr/>
          <a:lstStyle/>
          <a:p>
            <a:fld id="{6F45FA46-915B-4699-8DC6-49928065EB7D}" type="slidenum">
              <a:rPr lang="en-US" smtClean="0"/>
              <a:pPr/>
              <a:t>26</a:t>
            </a:fld>
            <a:endParaRPr lang="en-US"/>
          </a:p>
        </p:txBody>
      </p:sp>
    </p:spTree>
    <p:extLst>
      <p:ext uri="{BB962C8B-B14F-4D97-AF65-F5344CB8AC3E}">
        <p14:creationId xmlns:p14="http://schemas.microsoft.com/office/powerpoint/2010/main" val="3181781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FA25-DB81-4327-A800-0C7E3EE4D864}"/>
              </a:ext>
            </a:extLst>
          </p:cNvPr>
          <p:cNvSpPr>
            <a:spLocks noGrp="1"/>
          </p:cNvSpPr>
          <p:nvPr>
            <p:ph type="title"/>
          </p:nvPr>
        </p:nvSpPr>
        <p:spPr>
          <a:xfrm>
            <a:off x="457200" y="274638"/>
            <a:ext cx="8229600" cy="868362"/>
          </a:xfrm>
        </p:spPr>
        <p:txBody>
          <a:bodyPr/>
          <a:lstStyle/>
          <a:p>
            <a:r>
              <a:rPr lang="en-US" dirty="0"/>
              <a:t>Deviation &amp; Modification</a:t>
            </a:r>
          </a:p>
        </p:txBody>
      </p:sp>
      <p:sp>
        <p:nvSpPr>
          <p:cNvPr id="3" name="Content Placeholder 2">
            <a:extLst>
              <a:ext uri="{FF2B5EF4-FFF2-40B4-BE49-F238E27FC236}">
                <a16:creationId xmlns:a16="http://schemas.microsoft.com/office/drawing/2014/main" xmlns="" id="{A924555D-E17D-419D-A5F5-256B26AB8DF9}"/>
              </a:ext>
            </a:extLst>
          </p:cNvPr>
          <p:cNvSpPr>
            <a:spLocks noGrp="1"/>
          </p:cNvSpPr>
          <p:nvPr>
            <p:ph sz="half" idx="1"/>
          </p:nvPr>
        </p:nvSpPr>
        <p:spPr>
          <a:xfrm>
            <a:off x="457200" y="1600200"/>
            <a:ext cx="4038600" cy="4525963"/>
          </a:xfrm>
        </p:spPr>
        <p:txBody>
          <a:bodyPr/>
          <a:lstStyle/>
          <a:p>
            <a:r>
              <a:rPr lang="en-US" b="1" dirty="0"/>
              <a:t>Deviation</a:t>
            </a:r>
          </a:p>
          <a:p>
            <a:pPr lvl="1"/>
            <a:r>
              <a:rPr lang="en-US" dirty="0"/>
              <a:t>Does not change the terms of the trust</a:t>
            </a:r>
          </a:p>
          <a:p>
            <a:pPr lvl="1"/>
            <a:r>
              <a:rPr lang="en-US" dirty="0"/>
              <a:t>Trustee can act without court approval in an emergency</a:t>
            </a:r>
          </a:p>
          <a:p>
            <a:pPr lvl="1"/>
            <a:r>
              <a:rPr lang="en-US" dirty="0"/>
              <a:t>More appropriate for one-time actions</a:t>
            </a:r>
          </a:p>
          <a:p>
            <a:pPr lvl="1"/>
            <a:endParaRPr lang="en-US" dirty="0"/>
          </a:p>
          <a:p>
            <a:pPr marL="457200" lvl="1" indent="0">
              <a:buNone/>
            </a:pPr>
            <a:endParaRPr lang="en-US" dirty="0"/>
          </a:p>
        </p:txBody>
      </p:sp>
      <p:sp>
        <p:nvSpPr>
          <p:cNvPr id="4" name="Content Placeholder 3">
            <a:extLst>
              <a:ext uri="{FF2B5EF4-FFF2-40B4-BE49-F238E27FC236}">
                <a16:creationId xmlns:a16="http://schemas.microsoft.com/office/drawing/2014/main" xmlns="" id="{B57711A4-9E1D-4B29-BA7B-9060F094F408}"/>
              </a:ext>
            </a:extLst>
          </p:cNvPr>
          <p:cNvSpPr>
            <a:spLocks noGrp="1"/>
          </p:cNvSpPr>
          <p:nvPr>
            <p:ph sz="half" idx="2"/>
          </p:nvPr>
        </p:nvSpPr>
        <p:spPr>
          <a:xfrm>
            <a:off x="4648200" y="1600200"/>
            <a:ext cx="4038600" cy="4525963"/>
          </a:xfrm>
        </p:spPr>
        <p:txBody>
          <a:bodyPr/>
          <a:lstStyle/>
          <a:p>
            <a:r>
              <a:rPr lang="en-US" b="1" dirty="0"/>
              <a:t>Modification</a:t>
            </a:r>
          </a:p>
          <a:p>
            <a:pPr lvl="1"/>
            <a:r>
              <a:rPr lang="en-US" dirty="0"/>
              <a:t>Does change the terms of the trust</a:t>
            </a:r>
          </a:p>
          <a:p>
            <a:pPr lvl="1"/>
            <a:r>
              <a:rPr lang="en-US" dirty="0"/>
              <a:t>Trustee cannot act without court approval under any circumstances</a:t>
            </a:r>
          </a:p>
          <a:p>
            <a:pPr lvl="1"/>
            <a:r>
              <a:rPr lang="en-US" dirty="0"/>
              <a:t>More appropriate for matters affecting ongoing administration</a:t>
            </a:r>
          </a:p>
        </p:txBody>
      </p:sp>
      <p:sp>
        <p:nvSpPr>
          <p:cNvPr id="5" name="Slide Number Placeholder 4">
            <a:extLst>
              <a:ext uri="{FF2B5EF4-FFF2-40B4-BE49-F238E27FC236}">
                <a16:creationId xmlns:a16="http://schemas.microsoft.com/office/drawing/2014/main" xmlns="" id="{011B5A8E-BF07-4ADC-872D-8E03DBD42A5E}"/>
              </a:ext>
            </a:extLst>
          </p:cNvPr>
          <p:cNvSpPr>
            <a:spLocks noGrp="1"/>
          </p:cNvSpPr>
          <p:nvPr>
            <p:ph type="sldNum" sz="quarter" idx="12"/>
          </p:nvPr>
        </p:nvSpPr>
        <p:spPr/>
        <p:txBody>
          <a:bodyPr/>
          <a:lstStyle/>
          <a:p>
            <a:fld id="{6F45FA46-915B-4699-8DC6-49928065EB7D}" type="slidenum">
              <a:rPr lang="en-US" smtClean="0"/>
              <a:pPr/>
              <a:t>27</a:t>
            </a:fld>
            <a:endParaRPr lang="en-US"/>
          </a:p>
        </p:txBody>
      </p:sp>
    </p:spTree>
    <p:extLst>
      <p:ext uri="{BB962C8B-B14F-4D97-AF65-F5344CB8AC3E}">
        <p14:creationId xmlns:p14="http://schemas.microsoft.com/office/powerpoint/2010/main" val="256280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Nonjudicial Settlement Agreement (NJSA)</a:t>
            </a:r>
          </a:p>
        </p:txBody>
      </p:sp>
      <p:sp>
        <p:nvSpPr>
          <p:cNvPr id="3" name="Content Placeholder 2"/>
          <p:cNvSpPr>
            <a:spLocks noGrp="1"/>
          </p:cNvSpPr>
          <p:nvPr>
            <p:ph idx="1"/>
          </p:nvPr>
        </p:nvSpPr>
        <p:spPr>
          <a:xfrm>
            <a:off x="457200" y="1981200"/>
            <a:ext cx="8229600" cy="4144963"/>
          </a:xfrm>
        </p:spPr>
        <p:txBody>
          <a:bodyPr/>
          <a:lstStyle/>
          <a:p>
            <a:r>
              <a:rPr lang="en-US" dirty="0"/>
              <a:t>Governed by Ind. Code §30-4-5-25:</a:t>
            </a:r>
          </a:p>
          <a:p>
            <a:pPr marL="0" indent="0">
              <a:buNone/>
            </a:pPr>
            <a:endParaRPr lang="en-US" dirty="0"/>
          </a:p>
          <a:p>
            <a:pPr marL="0" indent="0" algn="just">
              <a:buNone/>
            </a:pPr>
            <a:r>
              <a:rPr lang="en-US" dirty="0"/>
              <a:t>	“(b) Except as provided in subsection (c), an interested person may enter into a binding nonjudicial settlement agreement with respect to any matter involving a trust. . . .”</a:t>
            </a:r>
          </a:p>
        </p:txBody>
      </p:sp>
      <p:sp>
        <p:nvSpPr>
          <p:cNvPr id="4" name="Slide Number Placeholder 3"/>
          <p:cNvSpPr>
            <a:spLocks noGrp="1"/>
          </p:cNvSpPr>
          <p:nvPr>
            <p:ph type="sldNum" sz="quarter" idx="12"/>
          </p:nvPr>
        </p:nvSpPr>
        <p:spPr/>
        <p:txBody>
          <a:bodyPr/>
          <a:lstStyle/>
          <a:p>
            <a:fld id="{6F45FA46-915B-4699-8DC6-49928065EB7D}" type="slidenum">
              <a:rPr lang="en-US" smtClean="0"/>
              <a:pPr/>
              <a:t>28</a:t>
            </a:fld>
            <a:endParaRPr lang="en-US"/>
          </a:p>
        </p:txBody>
      </p:sp>
    </p:spTree>
    <p:extLst>
      <p:ext uri="{BB962C8B-B14F-4D97-AF65-F5344CB8AC3E}">
        <p14:creationId xmlns:p14="http://schemas.microsoft.com/office/powerpoint/2010/main" val="4071903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Nonjudicial Settlement Agreement (NJSA)</a:t>
            </a:r>
          </a:p>
        </p:txBody>
      </p:sp>
      <p:sp>
        <p:nvSpPr>
          <p:cNvPr id="3" name="Content Placeholder 2"/>
          <p:cNvSpPr>
            <a:spLocks noGrp="1"/>
          </p:cNvSpPr>
          <p:nvPr>
            <p:ph idx="1"/>
          </p:nvPr>
        </p:nvSpPr>
        <p:spPr>
          <a:xfrm>
            <a:off x="457200" y="1676400"/>
            <a:ext cx="8229600" cy="4449763"/>
          </a:xfrm>
        </p:spPr>
        <p:txBody>
          <a:bodyPr/>
          <a:lstStyle/>
          <a:p>
            <a:pPr marL="0" indent="0" algn="just">
              <a:buNone/>
            </a:pPr>
            <a:r>
              <a:rPr lang="en-US" dirty="0"/>
              <a:t>	</a:t>
            </a:r>
            <a:r>
              <a:rPr lang="en-US" sz="3000" dirty="0"/>
              <a:t>“(c) A nonjudicial settlement agreement is valid only to the extent it does not violate a material purpose of the trust and includes terms and conditions that could be properly approved by the court under this article or other applicable law. A nonjudicial settlement may not be used to produce a result not authorized by other provisions of this article, including but not limited to terminating or modifying a trust in an impermissible manner.”</a:t>
            </a:r>
          </a:p>
        </p:txBody>
      </p:sp>
      <p:sp>
        <p:nvSpPr>
          <p:cNvPr id="4" name="Slide Number Placeholder 3"/>
          <p:cNvSpPr>
            <a:spLocks noGrp="1"/>
          </p:cNvSpPr>
          <p:nvPr>
            <p:ph type="sldNum" sz="quarter" idx="12"/>
          </p:nvPr>
        </p:nvSpPr>
        <p:spPr/>
        <p:txBody>
          <a:bodyPr/>
          <a:lstStyle/>
          <a:p>
            <a:fld id="{6F45FA46-915B-4699-8DC6-49928065EB7D}" type="slidenum">
              <a:rPr lang="en-US" smtClean="0"/>
              <a:pPr/>
              <a:t>29</a:t>
            </a:fld>
            <a:endParaRPr lang="en-US"/>
          </a:p>
        </p:txBody>
      </p:sp>
    </p:spTree>
    <p:extLst>
      <p:ext uri="{BB962C8B-B14F-4D97-AF65-F5344CB8AC3E}">
        <p14:creationId xmlns:p14="http://schemas.microsoft.com/office/powerpoint/2010/main" val="53828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9AD036-B4C2-4D6C-AD12-A9581D4E9D1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xmlns="" id="{F03B1F39-D84D-4F9F-BF8F-F2DD42E8AF63}"/>
              </a:ext>
            </a:extLst>
          </p:cNvPr>
          <p:cNvSpPr>
            <a:spLocks noGrp="1"/>
          </p:cNvSpPr>
          <p:nvPr>
            <p:ph idx="1"/>
          </p:nvPr>
        </p:nvSpPr>
        <p:spPr>
          <a:xfrm>
            <a:off x="457200" y="1295400"/>
            <a:ext cx="8229600" cy="4830763"/>
          </a:xfrm>
        </p:spPr>
        <p:txBody>
          <a:bodyPr/>
          <a:lstStyle/>
          <a:p>
            <a:r>
              <a:rPr lang="en-US" dirty="0"/>
              <a:t>Trust with broad discretion </a:t>
            </a:r>
          </a:p>
          <a:p>
            <a:pPr lvl="1"/>
            <a:r>
              <a:rPr lang="en-US" dirty="0"/>
              <a:t>Grantor wanted to provide for a child beneficiary with broad discretion for distribution</a:t>
            </a:r>
          </a:p>
          <a:p>
            <a:pPr lvl="1"/>
            <a:r>
              <a:rPr lang="en-US" dirty="0"/>
              <a:t>Decades later, child is spendthrift and creating constant hassle for money from the trustee</a:t>
            </a:r>
          </a:p>
          <a:p>
            <a:r>
              <a:rPr lang="en-US" dirty="0"/>
              <a:t>ILIT created in 2000</a:t>
            </a:r>
          </a:p>
          <a:p>
            <a:pPr lvl="1"/>
            <a:r>
              <a:rPr lang="en-US" dirty="0"/>
              <a:t>Federal estate tax exemption was $675,000 at the time</a:t>
            </a:r>
          </a:p>
          <a:p>
            <a:pPr lvl="1"/>
            <a:r>
              <a:rPr lang="en-US" dirty="0"/>
              <a:t>Grantors are nowhere near current exemption amount (now more than $11 million)</a:t>
            </a:r>
          </a:p>
        </p:txBody>
      </p:sp>
      <p:sp>
        <p:nvSpPr>
          <p:cNvPr id="4" name="Slide Number Placeholder 3">
            <a:extLst>
              <a:ext uri="{FF2B5EF4-FFF2-40B4-BE49-F238E27FC236}">
                <a16:creationId xmlns:a16="http://schemas.microsoft.com/office/drawing/2014/main" xmlns="" id="{B4FF410B-EE22-4C9B-8070-14AB331E5F3F}"/>
              </a:ext>
            </a:extLst>
          </p:cNvPr>
          <p:cNvSpPr>
            <a:spLocks noGrp="1"/>
          </p:cNvSpPr>
          <p:nvPr>
            <p:ph type="sldNum" sz="quarter" idx="12"/>
          </p:nvPr>
        </p:nvSpPr>
        <p:spPr/>
        <p:txBody>
          <a:bodyPr/>
          <a:lstStyle/>
          <a:p>
            <a:fld id="{6F45FA46-915B-4699-8DC6-49928065EB7D}" type="slidenum">
              <a:rPr lang="en-US" smtClean="0"/>
              <a:pPr/>
              <a:t>3</a:t>
            </a:fld>
            <a:endParaRPr lang="en-US"/>
          </a:p>
        </p:txBody>
      </p:sp>
    </p:spTree>
    <p:extLst>
      <p:ext uri="{BB962C8B-B14F-4D97-AF65-F5344CB8AC3E}">
        <p14:creationId xmlns:p14="http://schemas.microsoft.com/office/powerpoint/2010/main" val="4111857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Nonjudicial Settlement Agreement (NJSA) - </a:t>
            </a:r>
            <a:r>
              <a:rPr lang="en-US" i="1" dirty="0"/>
              <a:t>Summary</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a:t>Governed by Ind. Code §30-4-5-25</a:t>
            </a:r>
          </a:p>
          <a:p>
            <a:pPr lvl="1"/>
            <a:r>
              <a:rPr lang="en-US" dirty="0"/>
              <a:t>Relatively recent addition to trust code (2019)</a:t>
            </a:r>
          </a:p>
          <a:p>
            <a:r>
              <a:rPr lang="en-US" dirty="0"/>
              <a:t>Cannot violate a material purpose of the trust</a:t>
            </a:r>
          </a:p>
          <a:p>
            <a:r>
              <a:rPr lang="en-US" dirty="0"/>
              <a:t>Must include terms that could be properly approved by the court</a:t>
            </a:r>
          </a:p>
          <a:p>
            <a:r>
              <a:rPr lang="en-US" dirty="0"/>
              <a:t>Option to submit NJSA to court for approval and for determination that parties are adequately represented</a:t>
            </a:r>
          </a:p>
        </p:txBody>
      </p:sp>
      <p:sp>
        <p:nvSpPr>
          <p:cNvPr id="4" name="Slide Number Placeholder 3"/>
          <p:cNvSpPr>
            <a:spLocks noGrp="1"/>
          </p:cNvSpPr>
          <p:nvPr>
            <p:ph type="sldNum" sz="quarter" idx="12"/>
          </p:nvPr>
        </p:nvSpPr>
        <p:spPr/>
        <p:txBody>
          <a:bodyPr/>
          <a:lstStyle/>
          <a:p>
            <a:fld id="{6F45FA46-915B-4699-8DC6-49928065EB7D}" type="slidenum">
              <a:rPr lang="en-US" smtClean="0"/>
              <a:pPr/>
              <a:t>30</a:t>
            </a:fld>
            <a:endParaRPr lang="en-US"/>
          </a:p>
        </p:txBody>
      </p:sp>
    </p:spTree>
    <p:extLst>
      <p:ext uri="{BB962C8B-B14F-4D97-AF65-F5344CB8AC3E}">
        <p14:creationId xmlns:p14="http://schemas.microsoft.com/office/powerpoint/2010/main" val="3161068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Nonjudicial Settlement Agreement (NJSA) (</a:t>
            </a:r>
            <a:r>
              <a:rPr lang="en-US" dirty="0" err="1"/>
              <a:t>con’t</a:t>
            </a:r>
            <a:r>
              <a:rPr lang="en-US" dirty="0"/>
              <a:t>)</a:t>
            </a:r>
          </a:p>
        </p:txBody>
      </p:sp>
      <p:sp>
        <p:nvSpPr>
          <p:cNvPr id="3" name="Content Placeholder 2"/>
          <p:cNvSpPr>
            <a:spLocks noGrp="1"/>
          </p:cNvSpPr>
          <p:nvPr>
            <p:ph idx="1"/>
          </p:nvPr>
        </p:nvSpPr>
        <p:spPr>
          <a:xfrm>
            <a:off x="457200" y="1676400"/>
            <a:ext cx="8229600" cy="4449763"/>
          </a:xfrm>
        </p:spPr>
        <p:txBody>
          <a:bodyPr/>
          <a:lstStyle/>
          <a:p>
            <a:r>
              <a:rPr lang="en-US" dirty="0"/>
              <a:t>Examples of issues that may be addressed under Ind. Code §30-4-5-25(d):</a:t>
            </a:r>
          </a:p>
          <a:p>
            <a:pPr lvl="1"/>
            <a:r>
              <a:rPr lang="en-US" dirty="0"/>
              <a:t>Interpretation or construction of trust terms</a:t>
            </a:r>
          </a:p>
          <a:p>
            <a:pPr lvl="1"/>
            <a:r>
              <a:rPr lang="en-US" dirty="0"/>
              <a:t>Approval of a trustee’s report or accounting, or waiver of such a report or accounting</a:t>
            </a:r>
          </a:p>
          <a:p>
            <a:pPr lvl="1"/>
            <a:r>
              <a:rPr lang="en-US" dirty="0"/>
              <a:t>Direction to a trustee to refrain from acting or the grant of a necessary or desirable power to the trustee</a:t>
            </a:r>
          </a:p>
          <a:p>
            <a:pPr lvl="1"/>
            <a:r>
              <a:rPr lang="en-US" dirty="0"/>
              <a:t>Resignation or appointment of a trustee</a:t>
            </a:r>
          </a:p>
          <a:p>
            <a:pPr lvl="1"/>
            <a:r>
              <a:rPr lang="en-US" dirty="0"/>
              <a:t>Determination of trustee’s compensation</a:t>
            </a:r>
          </a:p>
          <a:p>
            <a:pPr marL="457200" lvl="1" indent="0">
              <a:buNone/>
            </a:pPr>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31</a:t>
            </a:fld>
            <a:endParaRPr lang="en-US"/>
          </a:p>
        </p:txBody>
      </p:sp>
    </p:spTree>
    <p:extLst>
      <p:ext uri="{BB962C8B-B14F-4D97-AF65-F5344CB8AC3E}">
        <p14:creationId xmlns:p14="http://schemas.microsoft.com/office/powerpoint/2010/main" val="892136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Nonjudicial Settlement Agreement (NJSA) (</a:t>
            </a:r>
            <a:r>
              <a:rPr lang="en-US" dirty="0" err="1"/>
              <a:t>con’t</a:t>
            </a:r>
            <a:r>
              <a:rPr lang="en-US" dirty="0"/>
              <a:t>)</a:t>
            </a:r>
          </a:p>
        </p:txBody>
      </p:sp>
      <p:sp>
        <p:nvSpPr>
          <p:cNvPr id="3" name="Content Placeholder 2"/>
          <p:cNvSpPr>
            <a:spLocks noGrp="1"/>
          </p:cNvSpPr>
          <p:nvPr>
            <p:ph idx="1"/>
          </p:nvPr>
        </p:nvSpPr>
        <p:spPr>
          <a:xfrm>
            <a:off x="457200" y="1524000"/>
            <a:ext cx="8229600" cy="4602163"/>
          </a:xfrm>
        </p:spPr>
        <p:txBody>
          <a:bodyPr/>
          <a:lstStyle/>
          <a:p>
            <a:r>
              <a:rPr lang="en-US" dirty="0"/>
              <a:t>Additional examples of issues that may be addressed under Ind. Code §30-4-5-25(d):</a:t>
            </a:r>
          </a:p>
          <a:p>
            <a:pPr lvl="1"/>
            <a:r>
              <a:rPr lang="en-US" dirty="0"/>
              <a:t>Transfer of principal place of administration of a trust</a:t>
            </a:r>
          </a:p>
          <a:p>
            <a:pPr lvl="1"/>
            <a:r>
              <a:rPr lang="en-US" dirty="0"/>
              <a:t>Liability or release of a trustee for trust-related action</a:t>
            </a:r>
          </a:p>
          <a:p>
            <a:pPr lvl="1"/>
            <a:r>
              <a:rPr lang="en-US" dirty="0"/>
              <a:t>Criteria for distribution where a trustee has discretion</a:t>
            </a:r>
          </a:p>
          <a:p>
            <a:pPr lvl="1"/>
            <a:r>
              <a:rPr lang="en-US" dirty="0"/>
              <a:t>Resolution of a dispute arising from the administration or distribution of the trust</a:t>
            </a:r>
          </a:p>
          <a:p>
            <a:pPr lvl="1"/>
            <a:r>
              <a:rPr lang="en-US" dirty="0"/>
              <a:t>Investment action</a:t>
            </a:r>
          </a:p>
          <a:p>
            <a:pPr lvl="1"/>
            <a:r>
              <a:rPr lang="en-US" dirty="0"/>
              <a:t>Appointment and/or powers granted to a trust director</a:t>
            </a:r>
          </a:p>
          <a:p>
            <a:pPr lvl="1"/>
            <a:r>
              <a:rPr lang="en-US" dirty="0"/>
              <a:t>Direction to a trust director to act or refrain from acting</a:t>
            </a:r>
          </a:p>
          <a:p>
            <a:pPr marL="457200" lvl="1" indent="0">
              <a:buNone/>
            </a:pPr>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32</a:t>
            </a:fld>
            <a:endParaRPr lang="en-US"/>
          </a:p>
        </p:txBody>
      </p:sp>
    </p:spTree>
    <p:extLst>
      <p:ext uri="{BB962C8B-B14F-4D97-AF65-F5344CB8AC3E}">
        <p14:creationId xmlns:p14="http://schemas.microsoft.com/office/powerpoint/2010/main" val="3584918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FA25-DB81-4327-A800-0C7E3EE4D864}"/>
              </a:ext>
            </a:extLst>
          </p:cNvPr>
          <p:cNvSpPr>
            <a:spLocks noGrp="1"/>
          </p:cNvSpPr>
          <p:nvPr>
            <p:ph type="title"/>
          </p:nvPr>
        </p:nvSpPr>
        <p:spPr/>
        <p:txBody>
          <a:bodyPr/>
          <a:lstStyle/>
          <a:p>
            <a:r>
              <a:rPr lang="en-US" dirty="0"/>
              <a:t>Nonjudicial Settlement Agreements: Pros &amp; Cons</a:t>
            </a:r>
          </a:p>
        </p:txBody>
      </p:sp>
      <p:sp>
        <p:nvSpPr>
          <p:cNvPr id="3" name="Content Placeholder 2">
            <a:extLst>
              <a:ext uri="{FF2B5EF4-FFF2-40B4-BE49-F238E27FC236}">
                <a16:creationId xmlns:a16="http://schemas.microsoft.com/office/drawing/2014/main" xmlns="" id="{A924555D-E17D-419D-A5F5-256B26AB8DF9}"/>
              </a:ext>
            </a:extLst>
          </p:cNvPr>
          <p:cNvSpPr>
            <a:spLocks noGrp="1"/>
          </p:cNvSpPr>
          <p:nvPr>
            <p:ph sz="half" idx="1"/>
          </p:nvPr>
        </p:nvSpPr>
        <p:spPr>
          <a:xfrm>
            <a:off x="457200" y="1752600"/>
            <a:ext cx="4038600" cy="4373563"/>
          </a:xfrm>
        </p:spPr>
        <p:txBody>
          <a:bodyPr/>
          <a:lstStyle/>
          <a:p>
            <a:r>
              <a:rPr lang="en-US" dirty="0"/>
              <a:t>Pros</a:t>
            </a:r>
          </a:p>
          <a:p>
            <a:pPr lvl="1"/>
            <a:r>
              <a:rPr lang="en-US" dirty="0"/>
              <a:t>Can avoid time and expense of receiving court approval</a:t>
            </a:r>
          </a:p>
          <a:p>
            <a:pPr lvl="1"/>
            <a:r>
              <a:rPr lang="en-US" dirty="0"/>
              <a:t>Court approval is available if desired</a:t>
            </a:r>
          </a:p>
          <a:p>
            <a:pPr lvl="1"/>
            <a:r>
              <a:rPr lang="en-US" dirty="0"/>
              <a:t>Agreements can address a number of issues pertaining to trusts</a:t>
            </a:r>
          </a:p>
          <a:p>
            <a:pPr lvl="1"/>
            <a:endParaRPr lang="en-US" dirty="0"/>
          </a:p>
          <a:p>
            <a:pPr marL="457200" lvl="1" indent="0">
              <a:buNone/>
            </a:pPr>
            <a:endParaRPr lang="en-US" dirty="0"/>
          </a:p>
          <a:p>
            <a:pPr lvl="1"/>
            <a:endParaRPr lang="en-US" dirty="0"/>
          </a:p>
          <a:p>
            <a:pPr lvl="1"/>
            <a:endParaRPr lang="en-US" dirty="0"/>
          </a:p>
        </p:txBody>
      </p:sp>
      <p:sp>
        <p:nvSpPr>
          <p:cNvPr id="4" name="Content Placeholder 3">
            <a:extLst>
              <a:ext uri="{FF2B5EF4-FFF2-40B4-BE49-F238E27FC236}">
                <a16:creationId xmlns:a16="http://schemas.microsoft.com/office/drawing/2014/main" xmlns="" id="{B57711A4-9E1D-4B29-BA7B-9060F094F408}"/>
              </a:ext>
            </a:extLst>
          </p:cNvPr>
          <p:cNvSpPr>
            <a:spLocks noGrp="1"/>
          </p:cNvSpPr>
          <p:nvPr>
            <p:ph sz="half" idx="2"/>
          </p:nvPr>
        </p:nvSpPr>
        <p:spPr>
          <a:xfrm>
            <a:off x="4648200" y="1752600"/>
            <a:ext cx="4038600" cy="4373563"/>
          </a:xfrm>
        </p:spPr>
        <p:txBody>
          <a:bodyPr/>
          <a:lstStyle/>
          <a:p>
            <a:r>
              <a:rPr lang="en-US" dirty="0"/>
              <a:t>Cons</a:t>
            </a:r>
          </a:p>
          <a:p>
            <a:pPr lvl="1"/>
            <a:r>
              <a:rPr lang="en-US" dirty="0"/>
              <a:t>Bypassing court approval can create opportunity for overturning agreement in the future</a:t>
            </a:r>
          </a:p>
          <a:p>
            <a:pPr lvl="1"/>
            <a:r>
              <a:rPr lang="en-US" dirty="0"/>
              <a:t>Not available in all instances of trust strife</a:t>
            </a:r>
          </a:p>
        </p:txBody>
      </p:sp>
      <p:sp>
        <p:nvSpPr>
          <p:cNvPr id="5" name="Slide Number Placeholder 4">
            <a:extLst>
              <a:ext uri="{FF2B5EF4-FFF2-40B4-BE49-F238E27FC236}">
                <a16:creationId xmlns:a16="http://schemas.microsoft.com/office/drawing/2014/main" xmlns="" id="{011B5A8E-BF07-4ADC-872D-8E03DBD42A5E}"/>
              </a:ext>
            </a:extLst>
          </p:cNvPr>
          <p:cNvSpPr>
            <a:spLocks noGrp="1"/>
          </p:cNvSpPr>
          <p:nvPr>
            <p:ph type="sldNum" sz="quarter" idx="12"/>
          </p:nvPr>
        </p:nvSpPr>
        <p:spPr/>
        <p:txBody>
          <a:bodyPr/>
          <a:lstStyle/>
          <a:p>
            <a:fld id="{6F45FA46-915B-4699-8DC6-49928065EB7D}" type="slidenum">
              <a:rPr lang="en-US" smtClean="0"/>
              <a:pPr/>
              <a:t>33</a:t>
            </a:fld>
            <a:endParaRPr lang="en-US"/>
          </a:p>
        </p:txBody>
      </p:sp>
    </p:spTree>
    <p:extLst>
      <p:ext uri="{BB962C8B-B14F-4D97-AF65-F5344CB8AC3E}">
        <p14:creationId xmlns:p14="http://schemas.microsoft.com/office/powerpoint/2010/main" val="3238779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a:xfrm>
            <a:off x="457200" y="1219200"/>
            <a:ext cx="8229600" cy="4906963"/>
          </a:xfrm>
        </p:spPr>
        <p:txBody>
          <a:bodyPr/>
          <a:lstStyle/>
          <a:p>
            <a:r>
              <a:rPr lang="en-US" dirty="0"/>
              <a:t>Cy pres doctrine </a:t>
            </a:r>
          </a:p>
          <a:p>
            <a:pPr lvl="1"/>
            <a:r>
              <a:rPr lang="en-US" dirty="0"/>
              <a:t>Governed by Ind. Code §30-4-3-27:</a:t>
            </a:r>
          </a:p>
          <a:p>
            <a:pPr marL="457200" lvl="1" indent="0">
              <a:buNone/>
            </a:pPr>
            <a:r>
              <a:rPr lang="en-US" dirty="0"/>
              <a:t>“(a) If property is given to a trust for a benevolent public purpose and the property is to be applied to a particular charitable purpose, and it is or becomes impossible, impracticable, wasteful, or illegal to carry out the particular purpose, and if the settlor manifested a more general intention to devote the property to charitable purposes, the trust need not fail, but the court may direct the application of the property to some charitable purpose which falls within the general charitable intention of the settlor.”</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34</a:t>
            </a:fld>
            <a:endParaRPr lang="en-US"/>
          </a:p>
        </p:txBody>
      </p:sp>
    </p:spTree>
    <p:extLst>
      <p:ext uri="{BB962C8B-B14F-4D97-AF65-F5344CB8AC3E}">
        <p14:creationId xmlns:p14="http://schemas.microsoft.com/office/powerpoint/2010/main" val="2035523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a:xfrm>
            <a:off x="457200" y="1219200"/>
            <a:ext cx="8229600" cy="4906963"/>
          </a:xfrm>
        </p:spPr>
        <p:txBody>
          <a:bodyPr/>
          <a:lstStyle/>
          <a:p>
            <a:endParaRPr lang="en-US" dirty="0"/>
          </a:p>
          <a:p>
            <a:r>
              <a:rPr lang="en-US" dirty="0"/>
              <a:t>Cy pres doctrine </a:t>
            </a:r>
          </a:p>
          <a:p>
            <a:pPr lvl="1"/>
            <a:r>
              <a:rPr lang="en-US" dirty="0"/>
              <a:t>Governed by Ind. Code §30-4-3-27.</a:t>
            </a:r>
          </a:p>
          <a:p>
            <a:pPr lvl="1"/>
            <a:r>
              <a:rPr lang="en-US" dirty="0"/>
              <a:t>Applies to charitable trusts.</a:t>
            </a:r>
          </a:p>
          <a:p>
            <a:pPr lvl="1"/>
            <a:r>
              <a:rPr lang="en-US" dirty="0"/>
              <a:t>Form of judicial modification.</a:t>
            </a:r>
          </a:p>
          <a:p>
            <a:pPr lvl="1"/>
            <a:r>
              <a:rPr lang="en-US" dirty="0"/>
              <a:t>Preserves trust by looking to more general charitable intent of settlor when specific charitable intent otherwise fails or cannot be carried out.</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35</a:t>
            </a:fld>
            <a:endParaRPr lang="en-US"/>
          </a:p>
        </p:txBody>
      </p:sp>
    </p:spTree>
    <p:extLst>
      <p:ext uri="{BB962C8B-B14F-4D97-AF65-F5344CB8AC3E}">
        <p14:creationId xmlns:p14="http://schemas.microsoft.com/office/powerpoint/2010/main" val="684636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p:txBody>
          <a:bodyPr/>
          <a:lstStyle/>
          <a:p>
            <a:r>
              <a:rPr lang="en-US" dirty="0"/>
              <a:t>Rescission &amp; reformation of trust </a:t>
            </a:r>
          </a:p>
          <a:p>
            <a:pPr lvl="1"/>
            <a:r>
              <a:rPr lang="en-US" dirty="0"/>
              <a:t>Governed by Ind. Code §30-4-3-25:</a:t>
            </a:r>
          </a:p>
          <a:p>
            <a:pPr marL="457200" lvl="1" indent="0">
              <a:buNone/>
            </a:pPr>
            <a:r>
              <a:rPr lang="en-US" dirty="0"/>
              <a:t>“Upon petition by an interested party, the court may rescind or reform a trust according to the same general rules applying to rescission or reformation of non-trust transfers of property.”</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36</a:t>
            </a:fld>
            <a:endParaRPr lang="en-US"/>
          </a:p>
        </p:txBody>
      </p:sp>
    </p:spTree>
    <p:extLst>
      <p:ext uri="{BB962C8B-B14F-4D97-AF65-F5344CB8AC3E}">
        <p14:creationId xmlns:p14="http://schemas.microsoft.com/office/powerpoint/2010/main" val="1089623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a:xfrm>
            <a:off x="457200" y="1066800"/>
            <a:ext cx="8229600" cy="5059363"/>
          </a:xfrm>
        </p:spPr>
        <p:txBody>
          <a:bodyPr/>
          <a:lstStyle/>
          <a:p>
            <a:r>
              <a:rPr lang="en-US" dirty="0"/>
              <a:t>Rescission &amp; reformation of trust </a:t>
            </a:r>
          </a:p>
          <a:p>
            <a:pPr lvl="1"/>
            <a:r>
              <a:rPr lang="en-US" dirty="0"/>
              <a:t>Governed by Ind. Code §30-4-3-25.</a:t>
            </a:r>
          </a:p>
          <a:p>
            <a:pPr lvl="1"/>
            <a:r>
              <a:rPr lang="en-US" dirty="0"/>
              <a:t>Involves a mistake of fact or law as to the settlor’s intent which affects the trust itself.</a:t>
            </a:r>
          </a:p>
          <a:p>
            <a:pPr lvl="2"/>
            <a:r>
              <a:rPr lang="en-US" i="1" dirty="0"/>
              <a:t>Carlson v. Sweeney, </a:t>
            </a:r>
            <a:r>
              <a:rPr lang="en-US" i="1" dirty="0" err="1"/>
              <a:t>Dabagia</a:t>
            </a:r>
            <a:r>
              <a:rPr lang="en-US" i="1" dirty="0"/>
              <a:t>, Donoghue, Thorne, James &amp; </a:t>
            </a:r>
            <a:r>
              <a:rPr lang="en-US" i="1" dirty="0" err="1"/>
              <a:t>Pagos</a:t>
            </a:r>
            <a:r>
              <a:rPr lang="en-US" dirty="0"/>
              <a:t>, 895 N.E.2d 1191 (Ind. 2008) (adopting the Restatement of Trusts criteria for trust reformation).</a:t>
            </a:r>
          </a:p>
          <a:p>
            <a:pPr lvl="2"/>
            <a:r>
              <a:rPr lang="en-US" dirty="0"/>
              <a:t>In </a:t>
            </a:r>
            <a:r>
              <a:rPr lang="en-US" i="1" dirty="0"/>
              <a:t>Carlson</a:t>
            </a:r>
            <a:r>
              <a:rPr lang="en-US" dirty="0"/>
              <a:t>, the settlors created a trust, in part, to avoid federal estate taxes and state inheritance taxes. The original trust failed to include an ascertainable standard for principal distributions. Reformation was therefore warranted to include an ascertainable standard to reflect the settlors’ intent. </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37</a:t>
            </a:fld>
            <a:endParaRPr lang="en-US"/>
          </a:p>
        </p:txBody>
      </p:sp>
    </p:spTree>
    <p:extLst>
      <p:ext uri="{BB962C8B-B14F-4D97-AF65-F5344CB8AC3E}">
        <p14:creationId xmlns:p14="http://schemas.microsoft.com/office/powerpoint/2010/main" val="3825472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a:xfrm>
            <a:off x="457200" y="1219200"/>
            <a:ext cx="8229600" cy="4906963"/>
          </a:xfrm>
        </p:spPr>
        <p:txBody>
          <a:bodyPr/>
          <a:lstStyle/>
          <a:p>
            <a:r>
              <a:rPr lang="en-US" dirty="0"/>
              <a:t>Termination of trust with less than $75,000</a:t>
            </a:r>
          </a:p>
          <a:p>
            <a:pPr lvl="1"/>
            <a:r>
              <a:rPr lang="en-US" dirty="0"/>
              <a:t>Governed by Ind. Code §30-4-3-24.5 (non-judicial):</a:t>
            </a:r>
          </a:p>
          <a:p>
            <a:pPr marL="457200" lvl="1" indent="0">
              <a:buNone/>
            </a:pPr>
            <a:r>
              <a:rPr lang="en-US" dirty="0"/>
              <a:t>“(b) This subsection applies to a trust consisting of trust property having a total value of less than seventy-five thousand dollars ($75,000). Unless the terms of the trust provide otherwise, the trustee may terminate the trust:</a:t>
            </a:r>
          </a:p>
          <a:p>
            <a:pPr marL="457200" lvl="1" indent="0">
              <a:buNone/>
            </a:pPr>
            <a:r>
              <a:rPr lang="en-US" dirty="0"/>
              <a:t>	(1) if the trustee concludes the value of the trust property is insufficient to justify the costs of administration; and</a:t>
            </a:r>
          </a:p>
          <a:p>
            <a:pPr marL="457200" lvl="1" indent="0">
              <a:buNone/>
            </a:pPr>
            <a:r>
              <a:rPr lang="en-US" dirty="0"/>
              <a:t>	(2) after providing notice of the trust termination to qualified beneficiaries.”</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38</a:t>
            </a:fld>
            <a:endParaRPr lang="en-US"/>
          </a:p>
        </p:txBody>
      </p:sp>
    </p:spTree>
    <p:extLst>
      <p:ext uri="{BB962C8B-B14F-4D97-AF65-F5344CB8AC3E}">
        <p14:creationId xmlns:p14="http://schemas.microsoft.com/office/powerpoint/2010/main" val="1571255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D6036-1DFE-4D02-8095-724380F3B417}"/>
              </a:ext>
            </a:extLst>
          </p:cNvPr>
          <p:cNvSpPr>
            <a:spLocks noGrp="1"/>
          </p:cNvSpPr>
          <p:nvPr>
            <p:ph type="title"/>
          </p:nvPr>
        </p:nvSpPr>
        <p:spPr/>
        <p:txBody>
          <a:bodyPr/>
          <a:lstStyle/>
          <a:p>
            <a:r>
              <a:rPr lang="en-US" dirty="0"/>
              <a:t>Other Statutory Remedies</a:t>
            </a:r>
          </a:p>
        </p:txBody>
      </p:sp>
      <p:sp>
        <p:nvSpPr>
          <p:cNvPr id="3" name="Content Placeholder 2">
            <a:extLst>
              <a:ext uri="{FF2B5EF4-FFF2-40B4-BE49-F238E27FC236}">
                <a16:creationId xmlns:a16="http://schemas.microsoft.com/office/drawing/2014/main" xmlns="" id="{13049C4D-5239-4868-94D9-2B98E7523373}"/>
              </a:ext>
            </a:extLst>
          </p:cNvPr>
          <p:cNvSpPr>
            <a:spLocks noGrp="1"/>
          </p:cNvSpPr>
          <p:nvPr>
            <p:ph idx="1"/>
          </p:nvPr>
        </p:nvSpPr>
        <p:spPr>
          <a:xfrm>
            <a:off x="457200" y="1219200"/>
            <a:ext cx="8229600" cy="4906963"/>
          </a:xfrm>
        </p:spPr>
        <p:txBody>
          <a:bodyPr/>
          <a:lstStyle/>
          <a:p>
            <a:r>
              <a:rPr lang="en-US" dirty="0"/>
              <a:t>Termination of trust by trustee determination</a:t>
            </a:r>
          </a:p>
          <a:p>
            <a:pPr lvl="1"/>
            <a:r>
              <a:rPr lang="en-US" dirty="0"/>
              <a:t>Governed by Ind. Code §30-4-3-24.5 (non-judicial):</a:t>
            </a:r>
          </a:p>
          <a:p>
            <a:pPr marL="457200" lvl="1" indent="0">
              <a:buNone/>
            </a:pPr>
            <a:r>
              <a:rPr lang="en-US" dirty="0"/>
              <a:t>“(c) The trustee may propose the termination of a trust by written notice to qualified beneficiaries if the trustee, upon review of surrounding circumstances, concludes that continuation of the trust on its existing terms would be contrary to the economic best interest of the trust estate and that early termination would be in the best interests of the beneficiaries consistent with the settlor’s intent. This trust termination shall occur upon receipt of written consent of all qualified beneficiaries.”</a:t>
            </a:r>
          </a:p>
        </p:txBody>
      </p:sp>
      <p:sp>
        <p:nvSpPr>
          <p:cNvPr id="4" name="Slide Number Placeholder 3">
            <a:extLst>
              <a:ext uri="{FF2B5EF4-FFF2-40B4-BE49-F238E27FC236}">
                <a16:creationId xmlns:a16="http://schemas.microsoft.com/office/drawing/2014/main" xmlns="" id="{DEE443C5-1D4A-4BD3-86BD-0C894A45C13D}"/>
              </a:ext>
            </a:extLst>
          </p:cNvPr>
          <p:cNvSpPr>
            <a:spLocks noGrp="1"/>
          </p:cNvSpPr>
          <p:nvPr>
            <p:ph type="sldNum" sz="quarter" idx="12"/>
          </p:nvPr>
        </p:nvSpPr>
        <p:spPr/>
        <p:txBody>
          <a:bodyPr/>
          <a:lstStyle/>
          <a:p>
            <a:fld id="{6F45FA46-915B-4699-8DC6-49928065EB7D}" type="slidenum">
              <a:rPr lang="en-US" smtClean="0"/>
              <a:pPr/>
              <a:t>39</a:t>
            </a:fld>
            <a:endParaRPr lang="en-US"/>
          </a:p>
        </p:txBody>
      </p:sp>
    </p:spTree>
    <p:extLst>
      <p:ext uri="{BB962C8B-B14F-4D97-AF65-F5344CB8AC3E}">
        <p14:creationId xmlns:p14="http://schemas.microsoft.com/office/powerpoint/2010/main" val="2950305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9AD036-B4C2-4D6C-AD12-A9581D4E9D1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xmlns="" id="{F03B1F39-D84D-4F9F-BF8F-F2DD42E8AF63}"/>
              </a:ext>
            </a:extLst>
          </p:cNvPr>
          <p:cNvSpPr>
            <a:spLocks noGrp="1"/>
          </p:cNvSpPr>
          <p:nvPr>
            <p:ph idx="1"/>
          </p:nvPr>
        </p:nvSpPr>
        <p:spPr>
          <a:xfrm>
            <a:off x="457200" y="1295400"/>
            <a:ext cx="8229600" cy="4830763"/>
          </a:xfrm>
        </p:spPr>
        <p:txBody>
          <a:bodyPr/>
          <a:lstStyle/>
          <a:p>
            <a:r>
              <a:rPr lang="en-US" dirty="0"/>
              <a:t>Multiple beneficiaries &amp; conflicting interests</a:t>
            </a:r>
          </a:p>
          <a:p>
            <a:pPr lvl="1"/>
            <a:r>
              <a:rPr lang="en-US" dirty="0"/>
              <a:t>Trustee is pressured to prioritize one beneficiary over another or to utilize discretion to detriment of the trust or other beneficiaries</a:t>
            </a:r>
          </a:p>
          <a:p>
            <a:r>
              <a:rPr lang="en-US" dirty="0"/>
              <a:t>Corporate trustee requirements</a:t>
            </a:r>
          </a:p>
          <a:p>
            <a:pPr lvl="1"/>
            <a:r>
              <a:rPr lang="en-US" dirty="0"/>
              <a:t>Grantor names a series of individuals, with corporate trustee as ultimate successor </a:t>
            </a:r>
          </a:p>
          <a:p>
            <a:pPr lvl="1"/>
            <a:r>
              <a:rPr lang="en-US" dirty="0"/>
              <a:t>Corporate trustee requires a series of specific trust provisions in order to serve, none of which are incorporated in current trust document</a:t>
            </a:r>
          </a:p>
        </p:txBody>
      </p:sp>
      <p:sp>
        <p:nvSpPr>
          <p:cNvPr id="4" name="Slide Number Placeholder 3">
            <a:extLst>
              <a:ext uri="{FF2B5EF4-FFF2-40B4-BE49-F238E27FC236}">
                <a16:creationId xmlns:a16="http://schemas.microsoft.com/office/drawing/2014/main" xmlns="" id="{B4FF410B-EE22-4C9B-8070-14AB331E5F3F}"/>
              </a:ext>
            </a:extLst>
          </p:cNvPr>
          <p:cNvSpPr>
            <a:spLocks noGrp="1"/>
          </p:cNvSpPr>
          <p:nvPr>
            <p:ph type="sldNum" sz="quarter" idx="12"/>
          </p:nvPr>
        </p:nvSpPr>
        <p:spPr/>
        <p:txBody>
          <a:bodyPr/>
          <a:lstStyle/>
          <a:p>
            <a:fld id="{6F45FA46-915B-4699-8DC6-49928065EB7D}" type="slidenum">
              <a:rPr lang="en-US" smtClean="0"/>
              <a:pPr/>
              <a:t>4</a:t>
            </a:fld>
            <a:endParaRPr lang="en-US"/>
          </a:p>
        </p:txBody>
      </p:sp>
    </p:spTree>
    <p:extLst>
      <p:ext uri="{BB962C8B-B14F-4D97-AF65-F5344CB8AC3E}">
        <p14:creationId xmlns:p14="http://schemas.microsoft.com/office/powerpoint/2010/main" val="39363168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661"/>
            <a:ext cx="8229600" cy="1143000"/>
          </a:xfrm>
        </p:spPr>
        <p:txBody>
          <a:bodyPr/>
          <a:lstStyle/>
          <a:p>
            <a:r>
              <a:rPr lang="en-US" sz="4000" dirty="0"/>
              <a:t>Practical Steps and Considerations</a:t>
            </a:r>
          </a:p>
        </p:txBody>
      </p:sp>
      <p:sp>
        <p:nvSpPr>
          <p:cNvPr id="3" name="Content Placeholder 2"/>
          <p:cNvSpPr>
            <a:spLocks noGrp="1"/>
          </p:cNvSpPr>
          <p:nvPr>
            <p:ph idx="1"/>
          </p:nvPr>
        </p:nvSpPr>
        <p:spPr>
          <a:xfrm>
            <a:off x="457200" y="1143000"/>
            <a:ext cx="8229600" cy="4983163"/>
          </a:xfrm>
        </p:spPr>
        <p:txBody>
          <a:bodyPr/>
          <a:lstStyle/>
          <a:p>
            <a:endParaRPr lang="en-US" dirty="0"/>
          </a:p>
          <a:p>
            <a:r>
              <a:rPr lang="en-US" dirty="0"/>
              <a:t>Identify the issue</a:t>
            </a:r>
          </a:p>
          <a:p>
            <a:pPr lvl="1"/>
            <a:r>
              <a:rPr lang="en-US" dirty="0"/>
              <a:t>Is there a dispute between the parties?</a:t>
            </a:r>
          </a:p>
          <a:p>
            <a:pPr lvl="1"/>
            <a:r>
              <a:rPr lang="en-US" dirty="0"/>
              <a:t>Does the trust fail to provide for the situation?</a:t>
            </a:r>
          </a:p>
          <a:p>
            <a:pPr lvl="1"/>
            <a:r>
              <a:rPr lang="en-US" dirty="0"/>
              <a:t>Is there a vague or unclear term in the trust?</a:t>
            </a:r>
          </a:p>
          <a:p>
            <a:pPr lvl="1"/>
            <a:r>
              <a:rPr lang="en-US" dirty="0"/>
              <a:t>Have changes in the law or among the parties changed the way the trust should be administered?</a:t>
            </a:r>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40</a:t>
            </a:fld>
            <a:endParaRPr lang="en-US"/>
          </a:p>
        </p:txBody>
      </p:sp>
    </p:spTree>
    <p:extLst>
      <p:ext uri="{BB962C8B-B14F-4D97-AF65-F5344CB8AC3E}">
        <p14:creationId xmlns:p14="http://schemas.microsoft.com/office/powerpoint/2010/main" val="409843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661"/>
            <a:ext cx="8229600" cy="1143000"/>
          </a:xfrm>
        </p:spPr>
        <p:txBody>
          <a:bodyPr/>
          <a:lstStyle/>
          <a:p>
            <a:r>
              <a:rPr lang="en-US" sz="4000" dirty="0"/>
              <a:t>Practical Steps and Considerations</a:t>
            </a:r>
          </a:p>
        </p:txBody>
      </p:sp>
      <p:sp>
        <p:nvSpPr>
          <p:cNvPr id="3" name="Content Placeholder 2"/>
          <p:cNvSpPr>
            <a:spLocks noGrp="1"/>
          </p:cNvSpPr>
          <p:nvPr>
            <p:ph idx="1"/>
          </p:nvPr>
        </p:nvSpPr>
        <p:spPr>
          <a:xfrm>
            <a:off x="457200" y="1143000"/>
            <a:ext cx="8229600" cy="4983163"/>
          </a:xfrm>
        </p:spPr>
        <p:txBody>
          <a:bodyPr/>
          <a:lstStyle/>
          <a:p>
            <a:endParaRPr lang="en-US" dirty="0"/>
          </a:p>
          <a:p>
            <a:r>
              <a:rPr lang="en-US" dirty="0"/>
              <a:t>Who do you represent?</a:t>
            </a:r>
          </a:p>
          <a:p>
            <a:pPr lvl="1"/>
            <a:r>
              <a:rPr lang="en-US" dirty="0"/>
              <a:t>Beneficiary</a:t>
            </a:r>
          </a:p>
          <a:p>
            <a:pPr lvl="2"/>
            <a:r>
              <a:rPr lang="en-US" dirty="0"/>
              <a:t>Primary? Remainder?</a:t>
            </a:r>
          </a:p>
          <a:p>
            <a:pPr lvl="2"/>
            <a:r>
              <a:rPr lang="en-US" dirty="0"/>
              <a:t>Representative for a minor or incapacitated beneficiary?</a:t>
            </a:r>
          </a:p>
          <a:p>
            <a:pPr lvl="1"/>
            <a:r>
              <a:rPr lang="en-US" dirty="0"/>
              <a:t>Trustee </a:t>
            </a:r>
          </a:p>
          <a:p>
            <a:pPr lvl="2"/>
            <a:r>
              <a:rPr lang="en-US" dirty="0"/>
              <a:t>Corporate fiduciary? Are there institution-specific terms in order for them to be able to serve or act?</a:t>
            </a:r>
          </a:p>
          <a:p>
            <a:pPr lvl="1"/>
            <a:r>
              <a:rPr lang="en-US" dirty="0"/>
              <a:t>Investment manager</a:t>
            </a:r>
          </a:p>
          <a:p>
            <a:pPr lvl="1"/>
            <a:r>
              <a:rPr lang="en-US" dirty="0"/>
              <a:t>Trust protector</a:t>
            </a:r>
          </a:p>
          <a:p>
            <a:pPr lvl="1"/>
            <a:r>
              <a:rPr lang="en-US" dirty="0"/>
              <a:t>Trust director</a:t>
            </a:r>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41</a:t>
            </a:fld>
            <a:endParaRPr lang="en-US"/>
          </a:p>
        </p:txBody>
      </p:sp>
    </p:spTree>
    <p:extLst>
      <p:ext uri="{BB962C8B-B14F-4D97-AF65-F5344CB8AC3E}">
        <p14:creationId xmlns:p14="http://schemas.microsoft.com/office/powerpoint/2010/main" val="443621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661"/>
            <a:ext cx="8229600" cy="1143000"/>
          </a:xfrm>
        </p:spPr>
        <p:txBody>
          <a:bodyPr/>
          <a:lstStyle/>
          <a:p>
            <a:r>
              <a:rPr lang="en-US" sz="4000" dirty="0"/>
              <a:t>Practical Steps and Considerations</a:t>
            </a:r>
          </a:p>
        </p:txBody>
      </p:sp>
      <p:sp>
        <p:nvSpPr>
          <p:cNvPr id="3" name="Content Placeholder 2"/>
          <p:cNvSpPr>
            <a:spLocks noGrp="1"/>
          </p:cNvSpPr>
          <p:nvPr>
            <p:ph idx="1"/>
          </p:nvPr>
        </p:nvSpPr>
        <p:spPr>
          <a:xfrm>
            <a:off x="457200" y="1143000"/>
            <a:ext cx="8229600" cy="4983163"/>
          </a:xfrm>
        </p:spPr>
        <p:txBody>
          <a:bodyPr/>
          <a:lstStyle/>
          <a:p>
            <a:endParaRPr lang="en-US" dirty="0"/>
          </a:p>
          <a:p>
            <a:r>
              <a:rPr lang="en-US" dirty="0"/>
              <a:t>Read the trust and confer with counsel</a:t>
            </a:r>
          </a:p>
          <a:p>
            <a:pPr lvl="1"/>
            <a:r>
              <a:rPr lang="en-US" dirty="0"/>
              <a:t>Then read it again.</a:t>
            </a:r>
          </a:p>
          <a:p>
            <a:pPr lvl="1"/>
            <a:r>
              <a:rPr lang="en-US" dirty="0"/>
              <a:t>Does it speak to the issue? </a:t>
            </a:r>
          </a:p>
          <a:p>
            <a:pPr lvl="1"/>
            <a:r>
              <a:rPr lang="en-US" dirty="0"/>
              <a:t>If the trust is silent, does the Indiana Code provide for resolution? Is there a case that already addresses the issue?</a:t>
            </a:r>
          </a:p>
          <a:p>
            <a:pPr lvl="1"/>
            <a:r>
              <a:rPr lang="en-US" dirty="0"/>
              <a:t>Don’t rely on your interpretation alone. Get perspectives from counsel and colleagues.</a:t>
            </a:r>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42</a:t>
            </a:fld>
            <a:endParaRPr lang="en-US"/>
          </a:p>
        </p:txBody>
      </p:sp>
    </p:spTree>
    <p:extLst>
      <p:ext uri="{BB962C8B-B14F-4D97-AF65-F5344CB8AC3E}">
        <p14:creationId xmlns:p14="http://schemas.microsoft.com/office/powerpoint/2010/main" val="22309247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661"/>
            <a:ext cx="8229600" cy="1143000"/>
          </a:xfrm>
        </p:spPr>
        <p:txBody>
          <a:bodyPr/>
          <a:lstStyle/>
          <a:p>
            <a:r>
              <a:rPr lang="en-US" sz="4000" dirty="0"/>
              <a:t>Practical Steps and Considerations</a:t>
            </a:r>
          </a:p>
        </p:txBody>
      </p:sp>
      <p:sp>
        <p:nvSpPr>
          <p:cNvPr id="3" name="Content Placeholder 2"/>
          <p:cNvSpPr>
            <a:spLocks noGrp="1"/>
          </p:cNvSpPr>
          <p:nvPr>
            <p:ph idx="1"/>
          </p:nvPr>
        </p:nvSpPr>
        <p:spPr>
          <a:xfrm>
            <a:off x="457200" y="1143000"/>
            <a:ext cx="8229600" cy="4983163"/>
          </a:xfrm>
        </p:spPr>
        <p:txBody>
          <a:bodyPr/>
          <a:lstStyle/>
          <a:p>
            <a:endParaRPr lang="en-US" dirty="0"/>
          </a:p>
          <a:p>
            <a:r>
              <a:rPr lang="en-US" dirty="0"/>
              <a:t>Review available remedies and determine the best course of action.</a:t>
            </a:r>
          </a:p>
          <a:p>
            <a:pPr lvl="1"/>
            <a:r>
              <a:rPr lang="en-US" dirty="0"/>
              <a:t>When in doubt, docket the trust and ask for judicial instruction.</a:t>
            </a:r>
          </a:p>
          <a:p>
            <a:pPr lvl="1"/>
            <a:r>
              <a:rPr lang="en-US" dirty="0"/>
              <a:t>Involve all parties and disclose necessary facts so everyone is adequately informed.</a:t>
            </a:r>
          </a:p>
          <a:p>
            <a:pPr lvl="1"/>
            <a:r>
              <a:rPr lang="en-US" dirty="0"/>
              <a:t>Consider judicial remedies for long-term administration issues or irreconcilable disputes between parties, to mitigate continuing strife for the duration of the trust. </a:t>
            </a:r>
          </a:p>
          <a:p>
            <a:pPr lvl="1"/>
            <a:endParaRPr lang="en-US" dirty="0"/>
          </a:p>
          <a:p>
            <a:pPr lvl="1"/>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F45FA46-915B-4699-8DC6-49928065EB7D}" type="slidenum">
              <a:rPr lang="en-US" smtClean="0"/>
              <a:pPr/>
              <a:t>43</a:t>
            </a:fld>
            <a:endParaRPr lang="en-US"/>
          </a:p>
        </p:txBody>
      </p:sp>
    </p:spTree>
    <p:extLst>
      <p:ext uri="{BB962C8B-B14F-4D97-AF65-F5344CB8AC3E}">
        <p14:creationId xmlns:p14="http://schemas.microsoft.com/office/powerpoint/2010/main" val="12604328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2209800"/>
            <a:ext cx="9144000" cy="1447800"/>
          </a:xfrm>
        </p:spPr>
        <p:txBody>
          <a:bodyPr/>
          <a:lstStyle/>
          <a:p>
            <a:r>
              <a:rPr lang="en-US" dirty="0"/>
              <a:t>QUESTIONS?</a:t>
            </a:r>
          </a:p>
        </p:txBody>
      </p:sp>
      <p:sp>
        <p:nvSpPr>
          <p:cNvPr id="5" name="Subtitle 3">
            <a:extLst>
              <a:ext uri="{FF2B5EF4-FFF2-40B4-BE49-F238E27FC236}">
                <a16:creationId xmlns:a16="http://schemas.microsoft.com/office/drawing/2014/main" xmlns="" id="{9C995C13-B668-47BA-A88F-CDAEB22C939A}"/>
              </a:ext>
            </a:extLst>
          </p:cNvPr>
          <p:cNvSpPr txBox="1">
            <a:spLocks/>
          </p:cNvSpPr>
          <p:nvPr/>
        </p:nvSpPr>
        <p:spPr>
          <a:xfrm>
            <a:off x="2514600" y="3048000"/>
            <a:ext cx="4191000" cy="1066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400" dirty="0"/>
              <a:t>Anne M. Hamilton Curry</a:t>
            </a:r>
          </a:p>
          <a:p>
            <a:pPr marL="0" indent="0" algn="ctr">
              <a:buNone/>
            </a:pPr>
            <a:r>
              <a:rPr lang="en-US" sz="2400" dirty="0"/>
              <a:t>acurry@lawmg.com</a:t>
            </a:r>
          </a:p>
          <a:p>
            <a:pPr marL="0" indent="0" algn="ctr">
              <a:buNone/>
            </a:pP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F639E6-E792-4E95-9592-45374BF2E749}"/>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xmlns="" id="{BE567839-20DC-4605-8C6C-FD85E199C1F0}"/>
              </a:ext>
            </a:extLst>
          </p:cNvPr>
          <p:cNvSpPr>
            <a:spLocks noGrp="1"/>
          </p:cNvSpPr>
          <p:nvPr>
            <p:ph idx="1"/>
          </p:nvPr>
        </p:nvSpPr>
        <p:spPr>
          <a:xfrm>
            <a:off x="457200" y="1219200"/>
            <a:ext cx="8229600" cy="4906963"/>
          </a:xfrm>
        </p:spPr>
        <p:txBody>
          <a:bodyPr/>
          <a:lstStyle/>
          <a:p>
            <a:r>
              <a:rPr lang="en-US" dirty="0"/>
              <a:t>Trust Terms</a:t>
            </a:r>
          </a:p>
          <a:p>
            <a:r>
              <a:rPr lang="en-US" dirty="0"/>
              <a:t>Petition for Instruction</a:t>
            </a:r>
          </a:p>
          <a:p>
            <a:r>
              <a:rPr lang="en-US" dirty="0"/>
              <a:t>Decanting</a:t>
            </a:r>
          </a:p>
          <a:p>
            <a:r>
              <a:rPr lang="en-US" dirty="0"/>
              <a:t>Modification</a:t>
            </a:r>
          </a:p>
          <a:p>
            <a:r>
              <a:rPr lang="en-US" dirty="0"/>
              <a:t>Termination</a:t>
            </a:r>
          </a:p>
          <a:p>
            <a:r>
              <a:rPr lang="en-US" dirty="0"/>
              <a:t>Deviation</a:t>
            </a:r>
          </a:p>
          <a:p>
            <a:r>
              <a:rPr lang="en-US" dirty="0"/>
              <a:t>Nonjudicial Settlement Agreement</a:t>
            </a:r>
          </a:p>
        </p:txBody>
      </p:sp>
      <p:sp>
        <p:nvSpPr>
          <p:cNvPr id="4" name="Slide Number Placeholder 3">
            <a:extLst>
              <a:ext uri="{FF2B5EF4-FFF2-40B4-BE49-F238E27FC236}">
                <a16:creationId xmlns:a16="http://schemas.microsoft.com/office/drawing/2014/main" xmlns="" id="{14EE1EDB-E9AF-43FE-81C7-E6E3769E4B6A}"/>
              </a:ext>
            </a:extLst>
          </p:cNvPr>
          <p:cNvSpPr>
            <a:spLocks noGrp="1"/>
          </p:cNvSpPr>
          <p:nvPr>
            <p:ph type="sldNum" sz="quarter" idx="12"/>
          </p:nvPr>
        </p:nvSpPr>
        <p:spPr/>
        <p:txBody>
          <a:bodyPr/>
          <a:lstStyle/>
          <a:p>
            <a:fld id="{6F45FA46-915B-4699-8DC6-49928065EB7D}" type="slidenum">
              <a:rPr lang="en-US" smtClean="0"/>
              <a:pPr/>
              <a:t>5</a:t>
            </a:fld>
            <a:endParaRPr lang="en-US"/>
          </a:p>
        </p:txBody>
      </p:sp>
    </p:spTree>
    <p:extLst>
      <p:ext uri="{BB962C8B-B14F-4D97-AF65-F5344CB8AC3E}">
        <p14:creationId xmlns:p14="http://schemas.microsoft.com/office/powerpoint/2010/main" val="266674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Terms</a:t>
            </a:r>
          </a:p>
        </p:txBody>
      </p:sp>
      <p:sp>
        <p:nvSpPr>
          <p:cNvPr id="3" name="Content Placeholder 2"/>
          <p:cNvSpPr>
            <a:spLocks noGrp="1"/>
          </p:cNvSpPr>
          <p:nvPr>
            <p:ph idx="1"/>
          </p:nvPr>
        </p:nvSpPr>
        <p:spPr>
          <a:xfrm>
            <a:off x="457200" y="1219200"/>
            <a:ext cx="8229600" cy="5165725"/>
          </a:xfrm>
        </p:spPr>
        <p:txBody>
          <a:bodyPr/>
          <a:lstStyle/>
          <a:p>
            <a:pPr marL="0" indent="0">
              <a:buNone/>
            </a:pPr>
            <a:endParaRPr lang="en-US" dirty="0"/>
          </a:p>
          <a:p>
            <a:r>
              <a:rPr lang="en-US" dirty="0"/>
              <a:t>Starting point for any trust decision.</a:t>
            </a:r>
          </a:p>
          <a:p>
            <a:r>
              <a:rPr lang="en-US" dirty="0"/>
              <a:t>Does the trust provide for this particular issue?</a:t>
            </a:r>
          </a:p>
          <a:p>
            <a:pPr lvl="1"/>
            <a:r>
              <a:rPr lang="en-US" dirty="0"/>
              <a:t>Can the Grantor still amend or revoke the document?</a:t>
            </a:r>
          </a:p>
          <a:p>
            <a:pPr lvl="1"/>
            <a:r>
              <a:rPr lang="en-US" dirty="0"/>
              <a:t>Does the Trustee have discretion to deal with the issue?</a:t>
            </a:r>
          </a:p>
          <a:p>
            <a:r>
              <a:rPr lang="en-US" dirty="0"/>
              <a:t>If the issue remains unclear, the trustee can docket the trust with the court and ask for instruction.</a:t>
            </a:r>
          </a:p>
        </p:txBody>
      </p:sp>
      <p:sp>
        <p:nvSpPr>
          <p:cNvPr id="4" name="Slide Number Placeholder 3"/>
          <p:cNvSpPr>
            <a:spLocks noGrp="1"/>
          </p:cNvSpPr>
          <p:nvPr>
            <p:ph type="sldNum" sz="quarter" idx="12"/>
          </p:nvPr>
        </p:nvSpPr>
        <p:spPr/>
        <p:txBody>
          <a:bodyPr/>
          <a:lstStyle/>
          <a:p>
            <a:fld id="{6F45FA46-915B-4699-8DC6-49928065EB7D}" type="slidenum">
              <a:rPr lang="en-US" smtClean="0"/>
              <a:pPr/>
              <a:t>6</a:t>
            </a:fld>
            <a:endParaRPr lang="en-US"/>
          </a:p>
        </p:txBody>
      </p:sp>
    </p:spTree>
    <p:extLst>
      <p:ext uri="{BB962C8B-B14F-4D97-AF65-F5344CB8AC3E}">
        <p14:creationId xmlns:p14="http://schemas.microsoft.com/office/powerpoint/2010/main" val="54677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4C3806-0DB4-4C6B-93D8-D30974AAEE1F}"/>
              </a:ext>
            </a:extLst>
          </p:cNvPr>
          <p:cNvSpPr>
            <a:spLocks noGrp="1"/>
          </p:cNvSpPr>
          <p:nvPr>
            <p:ph type="title"/>
          </p:nvPr>
        </p:nvSpPr>
        <p:spPr/>
        <p:txBody>
          <a:bodyPr/>
          <a:lstStyle/>
          <a:p>
            <a:r>
              <a:rPr lang="en-US" dirty="0"/>
              <a:t>Petition for Instruction	</a:t>
            </a:r>
          </a:p>
        </p:txBody>
      </p:sp>
      <p:sp>
        <p:nvSpPr>
          <p:cNvPr id="3" name="Content Placeholder 2">
            <a:extLst>
              <a:ext uri="{FF2B5EF4-FFF2-40B4-BE49-F238E27FC236}">
                <a16:creationId xmlns:a16="http://schemas.microsoft.com/office/drawing/2014/main" xmlns="" id="{7DD645B0-6EF7-4722-8C84-3BA88C9DD41A}"/>
              </a:ext>
            </a:extLst>
          </p:cNvPr>
          <p:cNvSpPr>
            <a:spLocks noGrp="1"/>
          </p:cNvSpPr>
          <p:nvPr>
            <p:ph idx="1"/>
          </p:nvPr>
        </p:nvSpPr>
        <p:spPr/>
        <p:txBody>
          <a:bodyPr/>
          <a:lstStyle/>
          <a:p>
            <a:r>
              <a:rPr lang="en-US" dirty="0"/>
              <a:t>Governed by Ind. Code §30-4-3-18(a):</a:t>
            </a:r>
          </a:p>
          <a:p>
            <a:pPr marL="0" indent="0">
              <a:buNone/>
            </a:pPr>
            <a:r>
              <a:rPr lang="en-US" dirty="0"/>
              <a:t>	</a:t>
            </a:r>
          </a:p>
          <a:p>
            <a:pPr marL="0" indent="0" algn="just">
              <a:buNone/>
            </a:pPr>
            <a:r>
              <a:rPr lang="en-US" dirty="0"/>
              <a:t>	“If there is reasonable doubt with respect to any matter relating to the administration of the trust, the trustee is entitled to be instructed by the court.”</a:t>
            </a:r>
          </a:p>
        </p:txBody>
      </p:sp>
      <p:sp>
        <p:nvSpPr>
          <p:cNvPr id="4" name="Slide Number Placeholder 3">
            <a:extLst>
              <a:ext uri="{FF2B5EF4-FFF2-40B4-BE49-F238E27FC236}">
                <a16:creationId xmlns:a16="http://schemas.microsoft.com/office/drawing/2014/main" xmlns="" id="{10C3FC70-3CDC-4D2C-8D6E-B39D944D85D9}"/>
              </a:ext>
            </a:extLst>
          </p:cNvPr>
          <p:cNvSpPr>
            <a:spLocks noGrp="1"/>
          </p:cNvSpPr>
          <p:nvPr>
            <p:ph type="sldNum" sz="quarter" idx="12"/>
          </p:nvPr>
        </p:nvSpPr>
        <p:spPr/>
        <p:txBody>
          <a:bodyPr/>
          <a:lstStyle/>
          <a:p>
            <a:fld id="{6F45FA46-915B-4699-8DC6-49928065EB7D}" type="slidenum">
              <a:rPr lang="en-US" smtClean="0"/>
              <a:pPr/>
              <a:t>7</a:t>
            </a:fld>
            <a:endParaRPr lang="en-US"/>
          </a:p>
        </p:txBody>
      </p:sp>
    </p:spTree>
    <p:extLst>
      <p:ext uri="{BB962C8B-B14F-4D97-AF65-F5344CB8AC3E}">
        <p14:creationId xmlns:p14="http://schemas.microsoft.com/office/powerpoint/2010/main" val="708348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0BA22-49F1-409C-B276-909540765865}"/>
              </a:ext>
            </a:extLst>
          </p:cNvPr>
          <p:cNvSpPr>
            <a:spLocks noGrp="1"/>
          </p:cNvSpPr>
          <p:nvPr>
            <p:ph type="title"/>
          </p:nvPr>
        </p:nvSpPr>
        <p:spPr/>
        <p:txBody>
          <a:bodyPr/>
          <a:lstStyle/>
          <a:p>
            <a:r>
              <a:rPr lang="en-US" sz="4000" dirty="0"/>
              <a:t>Petition for Instruction - </a:t>
            </a:r>
            <a:r>
              <a:rPr lang="en-US" sz="4000" i="1" dirty="0"/>
              <a:t>Examples</a:t>
            </a:r>
          </a:p>
        </p:txBody>
      </p:sp>
      <p:sp>
        <p:nvSpPr>
          <p:cNvPr id="3" name="Content Placeholder 2">
            <a:extLst>
              <a:ext uri="{FF2B5EF4-FFF2-40B4-BE49-F238E27FC236}">
                <a16:creationId xmlns:a16="http://schemas.microsoft.com/office/drawing/2014/main" xmlns="" id="{772918AA-E2CD-4A62-9EE4-16193AB53B43}"/>
              </a:ext>
            </a:extLst>
          </p:cNvPr>
          <p:cNvSpPr>
            <a:spLocks noGrp="1"/>
          </p:cNvSpPr>
          <p:nvPr>
            <p:ph idx="1"/>
          </p:nvPr>
        </p:nvSpPr>
        <p:spPr>
          <a:xfrm>
            <a:off x="457200" y="1143000"/>
            <a:ext cx="8229600" cy="4983163"/>
          </a:xfrm>
        </p:spPr>
        <p:txBody>
          <a:bodyPr/>
          <a:lstStyle/>
          <a:p>
            <a:r>
              <a:rPr lang="en-US" dirty="0"/>
              <a:t>Construction of vague trust provisions.</a:t>
            </a:r>
          </a:p>
          <a:p>
            <a:pPr lvl="1"/>
            <a:r>
              <a:rPr lang="en-US" dirty="0"/>
              <a:t>Trust terms were not clear as to when and to whom a deceased beneficiary’s share should vest. </a:t>
            </a:r>
            <a:r>
              <a:rPr lang="en-US" i="1" dirty="0"/>
              <a:t>Messner v. De Motte</a:t>
            </a:r>
            <a:r>
              <a:rPr lang="en-US" dirty="0"/>
              <a:t>, 82 N.E.2d 900 (Ind. Ct. App. 1948).</a:t>
            </a:r>
          </a:p>
          <a:p>
            <a:r>
              <a:rPr lang="en-US" dirty="0"/>
              <a:t>Which beneficiaries qualify under the terms of the trust.</a:t>
            </a:r>
          </a:p>
          <a:p>
            <a:pPr lvl="1"/>
            <a:r>
              <a:rPr lang="en-US" dirty="0"/>
              <a:t>Trust broadly provided trustee discretion to distribute income to schools in Vigo County meeting certain qualifications. </a:t>
            </a:r>
            <a:r>
              <a:rPr lang="en-US" i="1" dirty="0" err="1"/>
              <a:t>Gilbault</a:t>
            </a:r>
            <a:r>
              <a:rPr lang="en-US" i="1" dirty="0"/>
              <a:t> Home for Boys v. Terre Haute First Nat’l Bank</a:t>
            </a:r>
            <a:r>
              <a:rPr lang="en-US" dirty="0"/>
              <a:t>, 85 N.E.2d 824 (Ind. 1949).</a:t>
            </a:r>
            <a:endParaRPr lang="en-US" i="1" dirty="0"/>
          </a:p>
        </p:txBody>
      </p:sp>
      <p:sp>
        <p:nvSpPr>
          <p:cNvPr id="4" name="Slide Number Placeholder 3">
            <a:extLst>
              <a:ext uri="{FF2B5EF4-FFF2-40B4-BE49-F238E27FC236}">
                <a16:creationId xmlns:a16="http://schemas.microsoft.com/office/drawing/2014/main" xmlns="" id="{422B09D0-8CB2-4530-95EA-9EFE20831919}"/>
              </a:ext>
            </a:extLst>
          </p:cNvPr>
          <p:cNvSpPr>
            <a:spLocks noGrp="1"/>
          </p:cNvSpPr>
          <p:nvPr>
            <p:ph type="sldNum" sz="quarter" idx="12"/>
          </p:nvPr>
        </p:nvSpPr>
        <p:spPr/>
        <p:txBody>
          <a:bodyPr/>
          <a:lstStyle/>
          <a:p>
            <a:fld id="{6F45FA46-915B-4699-8DC6-49928065EB7D}" type="slidenum">
              <a:rPr lang="en-US" smtClean="0"/>
              <a:pPr/>
              <a:t>8</a:t>
            </a:fld>
            <a:endParaRPr lang="en-US"/>
          </a:p>
        </p:txBody>
      </p:sp>
    </p:spTree>
    <p:extLst>
      <p:ext uri="{BB962C8B-B14F-4D97-AF65-F5344CB8AC3E}">
        <p14:creationId xmlns:p14="http://schemas.microsoft.com/office/powerpoint/2010/main" val="878184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9AD036-B4C2-4D6C-AD12-A9581D4E9D1A}"/>
              </a:ext>
            </a:extLst>
          </p:cNvPr>
          <p:cNvSpPr>
            <a:spLocks noGrp="1"/>
          </p:cNvSpPr>
          <p:nvPr>
            <p:ph type="title"/>
          </p:nvPr>
        </p:nvSpPr>
        <p:spPr/>
        <p:txBody>
          <a:bodyPr/>
          <a:lstStyle/>
          <a:p>
            <a:r>
              <a:rPr lang="en-US" dirty="0"/>
              <a:t>Trust Terms (</a:t>
            </a:r>
            <a:r>
              <a:rPr lang="en-US" dirty="0" err="1"/>
              <a:t>con’t</a:t>
            </a:r>
            <a:r>
              <a:rPr lang="en-US" dirty="0"/>
              <a:t>)</a:t>
            </a:r>
          </a:p>
        </p:txBody>
      </p:sp>
      <p:sp>
        <p:nvSpPr>
          <p:cNvPr id="3" name="Content Placeholder 2">
            <a:extLst>
              <a:ext uri="{FF2B5EF4-FFF2-40B4-BE49-F238E27FC236}">
                <a16:creationId xmlns:a16="http://schemas.microsoft.com/office/drawing/2014/main" xmlns="" id="{F03B1F39-D84D-4F9F-BF8F-F2DD42E8AF63}"/>
              </a:ext>
            </a:extLst>
          </p:cNvPr>
          <p:cNvSpPr>
            <a:spLocks noGrp="1"/>
          </p:cNvSpPr>
          <p:nvPr>
            <p:ph idx="1"/>
          </p:nvPr>
        </p:nvSpPr>
        <p:spPr>
          <a:xfrm>
            <a:off x="457200" y="1295400"/>
            <a:ext cx="8229600" cy="4830763"/>
          </a:xfrm>
        </p:spPr>
        <p:txBody>
          <a:bodyPr/>
          <a:lstStyle/>
          <a:p>
            <a:r>
              <a:rPr lang="en-US" dirty="0"/>
              <a:t>Examples of issues that may (and in many cases, should) be addressed in the trust:</a:t>
            </a:r>
          </a:p>
          <a:p>
            <a:pPr lvl="1"/>
            <a:r>
              <a:rPr lang="en-US" dirty="0"/>
              <a:t>Trustee accountings (who can receive and how often)</a:t>
            </a:r>
          </a:p>
          <a:p>
            <a:pPr lvl="1"/>
            <a:r>
              <a:rPr lang="en-US" dirty="0"/>
              <a:t>Who can remove and appoint trustee</a:t>
            </a:r>
          </a:p>
          <a:p>
            <a:pPr lvl="1"/>
            <a:r>
              <a:rPr lang="en-US" dirty="0"/>
              <a:t>Standards for distributions</a:t>
            </a:r>
          </a:p>
          <a:p>
            <a:pPr lvl="1"/>
            <a:r>
              <a:rPr lang="en-US" dirty="0"/>
              <a:t>Trustee powers</a:t>
            </a:r>
          </a:p>
          <a:p>
            <a:pPr lvl="1"/>
            <a:r>
              <a:rPr lang="en-US" dirty="0"/>
              <a:t>When court approval is required for decisions or actions</a:t>
            </a:r>
          </a:p>
          <a:p>
            <a:pPr lvl="1"/>
            <a:r>
              <a:rPr lang="en-US" dirty="0"/>
              <a:t>Early termination </a:t>
            </a:r>
          </a:p>
          <a:p>
            <a:pPr lvl="1"/>
            <a:r>
              <a:rPr lang="en-US" dirty="0"/>
              <a:t>Trustee discretion in decision-making</a:t>
            </a:r>
          </a:p>
          <a:p>
            <a:pPr lvl="1"/>
            <a:endParaRPr lang="en-US" dirty="0"/>
          </a:p>
          <a:p>
            <a:pPr lvl="1"/>
            <a:endParaRPr lang="en-US" dirty="0"/>
          </a:p>
        </p:txBody>
      </p:sp>
      <p:sp>
        <p:nvSpPr>
          <p:cNvPr id="4" name="Slide Number Placeholder 3">
            <a:extLst>
              <a:ext uri="{FF2B5EF4-FFF2-40B4-BE49-F238E27FC236}">
                <a16:creationId xmlns:a16="http://schemas.microsoft.com/office/drawing/2014/main" xmlns="" id="{B4FF410B-EE22-4C9B-8070-14AB331E5F3F}"/>
              </a:ext>
            </a:extLst>
          </p:cNvPr>
          <p:cNvSpPr>
            <a:spLocks noGrp="1"/>
          </p:cNvSpPr>
          <p:nvPr>
            <p:ph type="sldNum" sz="quarter" idx="12"/>
          </p:nvPr>
        </p:nvSpPr>
        <p:spPr/>
        <p:txBody>
          <a:bodyPr/>
          <a:lstStyle/>
          <a:p>
            <a:fld id="{6F45FA46-915B-4699-8DC6-49928065EB7D}" type="slidenum">
              <a:rPr lang="en-US" smtClean="0"/>
              <a:pPr/>
              <a:t>9</a:t>
            </a:fld>
            <a:endParaRPr lang="en-US"/>
          </a:p>
        </p:txBody>
      </p:sp>
    </p:spTree>
    <p:extLst>
      <p:ext uri="{BB962C8B-B14F-4D97-AF65-F5344CB8AC3E}">
        <p14:creationId xmlns:p14="http://schemas.microsoft.com/office/powerpoint/2010/main" val="3231981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8278</TotalTime>
  <Words>2404</Words>
  <Application>Microsoft Office PowerPoint</Application>
  <PresentationFormat>On-screen Show (4:3)</PresentationFormat>
  <Paragraphs>323</Paragraphs>
  <Slides>44</Slides>
  <Notes>2</Notes>
  <HiddenSlides>0</HiddenSlides>
  <MMClips>0</MMClips>
  <ScaleCrop>false</ScaleCrop>
  <HeadingPairs>
    <vt:vector size="4" baseType="variant">
      <vt:variant>
        <vt:lpstr>Theme</vt:lpstr>
      </vt:variant>
      <vt:variant>
        <vt:i4>3</vt:i4>
      </vt:variant>
      <vt:variant>
        <vt:lpstr>Slide Titles</vt:lpstr>
      </vt:variant>
      <vt:variant>
        <vt:i4>44</vt:i4>
      </vt:variant>
    </vt:vector>
  </HeadingPairs>
  <TitlesOfParts>
    <vt:vector size="47" baseType="lpstr">
      <vt:lpstr>Equity</vt:lpstr>
      <vt:lpstr>Custom Design</vt:lpstr>
      <vt:lpstr>1_Custom Design</vt:lpstr>
      <vt:lpstr>When Trusts Go Wrong: Ideas &amp; Options for Common Trust Scenarios</vt:lpstr>
      <vt:lpstr>Circumstances for Change </vt:lpstr>
      <vt:lpstr>Examples</vt:lpstr>
      <vt:lpstr>Examples</vt:lpstr>
      <vt:lpstr>Potential Solutions</vt:lpstr>
      <vt:lpstr>Trust Terms</vt:lpstr>
      <vt:lpstr>Petition for Instruction </vt:lpstr>
      <vt:lpstr>Petition for Instruction - Examples</vt:lpstr>
      <vt:lpstr>Trust Terms (con’t)</vt:lpstr>
      <vt:lpstr>Decanting</vt:lpstr>
      <vt:lpstr>Decanting (con’t)</vt:lpstr>
      <vt:lpstr>Decanting - Summary</vt:lpstr>
      <vt:lpstr>Decanting - Examples</vt:lpstr>
      <vt:lpstr>Decanting - Pros &amp; Cons</vt:lpstr>
      <vt:lpstr>Judicial Modification</vt:lpstr>
      <vt:lpstr>Judicial Modification (con’t)</vt:lpstr>
      <vt:lpstr>Judicial Termination</vt:lpstr>
      <vt:lpstr>Judicial Modification or Termination: Pros &amp; Cons</vt:lpstr>
      <vt:lpstr>“Unanticipated Circumstances”</vt:lpstr>
      <vt:lpstr>“Unanticipated Circumstances”</vt:lpstr>
      <vt:lpstr>Judicial Modification or Termination – Insufficient Assets</vt:lpstr>
      <vt:lpstr>Judicial Modification or Termination – Insufficient Assets</vt:lpstr>
      <vt:lpstr>Deviation</vt:lpstr>
      <vt:lpstr>Deviation</vt:lpstr>
      <vt:lpstr>Deviation - Summary</vt:lpstr>
      <vt:lpstr>Deviation: Pros &amp; Cons</vt:lpstr>
      <vt:lpstr>Deviation &amp; Modification</vt:lpstr>
      <vt:lpstr>Nonjudicial Settlement Agreement (NJSA)</vt:lpstr>
      <vt:lpstr>Nonjudicial Settlement Agreement (NJSA)</vt:lpstr>
      <vt:lpstr>Nonjudicial Settlement Agreement (NJSA) - Summary</vt:lpstr>
      <vt:lpstr>Nonjudicial Settlement Agreement (NJSA) (con’t)</vt:lpstr>
      <vt:lpstr>Nonjudicial Settlement Agreement (NJSA) (con’t)</vt:lpstr>
      <vt:lpstr>Nonjudicial Settlement Agreements: Pros &amp; Cons</vt:lpstr>
      <vt:lpstr>Other Statutory Remedies</vt:lpstr>
      <vt:lpstr>Other Statutory Remedies</vt:lpstr>
      <vt:lpstr>Other Statutory Remedies</vt:lpstr>
      <vt:lpstr>Other Statutory Remedies</vt:lpstr>
      <vt:lpstr>Other Statutory Remedies</vt:lpstr>
      <vt:lpstr>Other Statutory Remedies</vt:lpstr>
      <vt:lpstr>Practical Steps and Considerations</vt:lpstr>
      <vt:lpstr>Practical Steps and Considerations</vt:lpstr>
      <vt:lpstr>Practical Steps and Considerations</vt:lpstr>
      <vt:lpstr>Practical Steps and Considerations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harassment training</dc:title>
  <dc:creator>Kathryn Cimera</dc:creator>
  <cp:lastModifiedBy>owner</cp:lastModifiedBy>
  <cp:revision>301</cp:revision>
  <dcterms:created xsi:type="dcterms:W3CDTF">2014-04-14T19:49:22Z</dcterms:created>
  <dcterms:modified xsi:type="dcterms:W3CDTF">2022-05-10T00:55:31Z</dcterms:modified>
</cp:coreProperties>
</file>