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62" r:id="rId3"/>
    <p:sldId id="257" r:id="rId4"/>
    <p:sldId id="263" r:id="rId5"/>
    <p:sldId id="266" r:id="rId6"/>
    <p:sldId id="264" r:id="rId7"/>
    <p:sldId id="258" r:id="rId8"/>
    <p:sldId id="259" r:id="rId9"/>
    <p:sldId id="273" r:id="rId10"/>
    <p:sldId id="265" r:id="rId11"/>
    <p:sldId id="274" r:id="rId12"/>
    <p:sldId id="268" r:id="rId13"/>
    <p:sldId id="267" r:id="rId14"/>
    <p:sldId id="278" r:id="rId15"/>
    <p:sldId id="269" r:id="rId16"/>
    <p:sldId id="270" r:id="rId17"/>
    <p:sldId id="275" r:id="rId18"/>
    <p:sldId id="271" r:id="rId19"/>
    <p:sldId id="272" r:id="rId20"/>
    <p:sldId id="277" r:id="rId21"/>
    <p:sldId id="276" r:id="rId22"/>
    <p:sldId id="261"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18" d="100"/>
          <a:sy n="118" d="100"/>
        </p:scale>
        <p:origin x="-1434"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33318F-C1A9-4812-91A1-DE44F0A29093}" type="datetimeFigureOut">
              <a:rPr lang="en-US" smtClean="0"/>
              <a:t>5/13/2022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54F8B5-7768-4957-9C2D-54A1B6176162}" type="slidenum">
              <a:rPr lang="en-US" smtClean="0"/>
              <a:t>‹#›</a:t>
            </a:fld>
            <a:endParaRPr lang="en-US"/>
          </a:p>
        </p:txBody>
      </p:sp>
    </p:spTree>
    <p:extLst>
      <p:ext uri="{BB962C8B-B14F-4D97-AF65-F5344CB8AC3E}">
        <p14:creationId xmlns:p14="http://schemas.microsoft.com/office/powerpoint/2010/main" val="1397116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 two big reasons are to eliminate inconsistencies between the POA and HCR statutes and to remove the restrictions (from living will statute) on what kinds of wishes, instructions and treatment preferences an individual can express about end of life care.</a:t>
            </a:r>
          </a:p>
        </p:txBody>
      </p:sp>
      <p:sp>
        <p:nvSpPr>
          <p:cNvPr id="4" name="Slide Number Placeholder 3"/>
          <p:cNvSpPr>
            <a:spLocks noGrp="1"/>
          </p:cNvSpPr>
          <p:nvPr>
            <p:ph type="sldNum" sz="quarter" idx="5"/>
          </p:nvPr>
        </p:nvSpPr>
        <p:spPr/>
        <p:txBody>
          <a:bodyPr/>
          <a:lstStyle/>
          <a:p>
            <a:fld id="{FC54F8B5-7768-4957-9C2D-54A1B6176162}" type="slidenum">
              <a:rPr lang="en-US" smtClean="0"/>
              <a:t>4</a:t>
            </a:fld>
            <a:endParaRPr lang="en-US"/>
          </a:p>
        </p:txBody>
      </p:sp>
    </p:spTree>
    <p:extLst>
      <p:ext uri="{BB962C8B-B14F-4D97-AF65-F5344CB8AC3E}">
        <p14:creationId xmlns:p14="http://schemas.microsoft.com/office/powerpoint/2010/main" val="2495925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16-36-7-28</a:t>
            </a:r>
          </a:p>
        </p:txBody>
      </p:sp>
      <p:sp>
        <p:nvSpPr>
          <p:cNvPr id="4" name="Slide Number Placeholder 3"/>
          <p:cNvSpPr>
            <a:spLocks noGrp="1"/>
          </p:cNvSpPr>
          <p:nvPr>
            <p:ph type="sldNum" sz="quarter" idx="5"/>
          </p:nvPr>
        </p:nvSpPr>
        <p:spPr/>
        <p:txBody>
          <a:bodyPr/>
          <a:lstStyle/>
          <a:p>
            <a:fld id="{FC54F8B5-7768-4957-9C2D-54A1B6176162}" type="slidenum">
              <a:rPr lang="en-US" smtClean="0"/>
              <a:t>7</a:t>
            </a:fld>
            <a:endParaRPr lang="en-US"/>
          </a:p>
        </p:txBody>
      </p:sp>
    </p:spTree>
    <p:extLst>
      <p:ext uri="{BB962C8B-B14F-4D97-AF65-F5344CB8AC3E}">
        <p14:creationId xmlns:p14="http://schemas.microsoft.com/office/powerpoint/2010/main" val="697998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50EE402-F3A8-3141-8B60-1CB990F77B88}"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47A9E-42EB-8242-BF3D-B133A82FF2F3}" type="slidenum">
              <a:rPr lang="en-US" smtClean="0"/>
              <a:t>‹#›</a:t>
            </a:fld>
            <a:endParaRPr lang="en-US"/>
          </a:p>
        </p:txBody>
      </p:sp>
    </p:spTree>
    <p:extLst>
      <p:ext uri="{BB962C8B-B14F-4D97-AF65-F5344CB8AC3E}">
        <p14:creationId xmlns:p14="http://schemas.microsoft.com/office/powerpoint/2010/main" val="458827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0EE402-F3A8-3141-8B60-1CB990F77B88}"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47A9E-42EB-8242-BF3D-B133A82FF2F3}" type="slidenum">
              <a:rPr lang="en-US" smtClean="0"/>
              <a:t>‹#›</a:t>
            </a:fld>
            <a:endParaRPr lang="en-US"/>
          </a:p>
        </p:txBody>
      </p:sp>
    </p:spTree>
    <p:extLst>
      <p:ext uri="{BB962C8B-B14F-4D97-AF65-F5344CB8AC3E}">
        <p14:creationId xmlns:p14="http://schemas.microsoft.com/office/powerpoint/2010/main" val="4012417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0EE402-F3A8-3141-8B60-1CB990F77B88}"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47A9E-42EB-8242-BF3D-B133A82FF2F3}" type="slidenum">
              <a:rPr lang="en-US" smtClean="0"/>
              <a:t>‹#›</a:t>
            </a:fld>
            <a:endParaRPr lang="en-US"/>
          </a:p>
        </p:txBody>
      </p:sp>
    </p:spTree>
    <p:extLst>
      <p:ext uri="{BB962C8B-B14F-4D97-AF65-F5344CB8AC3E}">
        <p14:creationId xmlns:p14="http://schemas.microsoft.com/office/powerpoint/2010/main" val="3219660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0EE402-F3A8-3141-8B60-1CB990F77B88}"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47A9E-42EB-8242-BF3D-B133A82FF2F3}" type="slidenum">
              <a:rPr lang="en-US" smtClean="0"/>
              <a:t>‹#›</a:t>
            </a:fld>
            <a:endParaRPr lang="en-US"/>
          </a:p>
        </p:txBody>
      </p:sp>
    </p:spTree>
    <p:extLst>
      <p:ext uri="{BB962C8B-B14F-4D97-AF65-F5344CB8AC3E}">
        <p14:creationId xmlns:p14="http://schemas.microsoft.com/office/powerpoint/2010/main" val="730396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0EE402-F3A8-3141-8B60-1CB990F77B88}"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47A9E-42EB-8242-BF3D-B133A82FF2F3}" type="slidenum">
              <a:rPr lang="en-US" smtClean="0"/>
              <a:t>‹#›</a:t>
            </a:fld>
            <a:endParaRPr lang="en-US"/>
          </a:p>
        </p:txBody>
      </p:sp>
    </p:spTree>
    <p:extLst>
      <p:ext uri="{BB962C8B-B14F-4D97-AF65-F5344CB8AC3E}">
        <p14:creationId xmlns:p14="http://schemas.microsoft.com/office/powerpoint/2010/main" val="230469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50EE402-F3A8-3141-8B60-1CB990F77B88}" type="datetimeFigureOut">
              <a:rPr lang="en-US" smtClean="0"/>
              <a:t>5/13/2022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47A9E-42EB-8242-BF3D-B133A82FF2F3}" type="slidenum">
              <a:rPr lang="en-US" smtClean="0"/>
              <a:t>‹#›</a:t>
            </a:fld>
            <a:endParaRPr lang="en-US"/>
          </a:p>
        </p:txBody>
      </p:sp>
    </p:spTree>
    <p:extLst>
      <p:ext uri="{BB962C8B-B14F-4D97-AF65-F5344CB8AC3E}">
        <p14:creationId xmlns:p14="http://schemas.microsoft.com/office/powerpoint/2010/main" val="2487664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50EE402-F3A8-3141-8B60-1CB990F77B88}" type="datetimeFigureOut">
              <a:rPr lang="en-US" smtClean="0"/>
              <a:t>5/13/2022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347A9E-42EB-8242-BF3D-B133A82FF2F3}" type="slidenum">
              <a:rPr lang="en-US" smtClean="0"/>
              <a:t>‹#›</a:t>
            </a:fld>
            <a:endParaRPr lang="en-US"/>
          </a:p>
        </p:txBody>
      </p:sp>
    </p:spTree>
    <p:extLst>
      <p:ext uri="{BB962C8B-B14F-4D97-AF65-F5344CB8AC3E}">
        <p14:creationId xmlns:p14="http://schemas.microsoft.com/office/powerpoint/2010/main" val="3582138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50EE402-F3A8-3141-8B60-1CB990F77B88}" type="datetimeFigureOut">
              <a:rPr lang="en-US" smtClean="0"/>
              <a:t>5/13/2022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347A9E-42EB-8242-BF3D-B133A82FF2F3}" type="slidenum">
              <a:rPr lang="en-US" smtClean="0"/>
              <a:t>‹#›</a:t>
            </a:fld>
            <a:endParaRPr lang="en-US"/>
          </a:p>
        </p:txBody>
      </p:sp>
    </p:spTree>
    <p:extLst>
      <p:ext uri="{BB962C8B-B14F-4D97-AF65-F5344CB8AC3E}">
        <p14:creationId xmlns:p14="http://schemas.microsoft.com/office/powerpoint/2010/main" val="3419385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0EE402-F3A8-3141-8B60-1CB990F77B88}" type="datetimeFigureOut">
              <a:rPr lang="en-US" smtClean="0"/>
              <a:t>5/13/2022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347A9E-42EB-8242-BF3D-B133A82FF2F3}" type="slidenum">
              <a:rPr lang="en-US" smtClean="0"/>
              <a:t>‹#›</a:t>
            </a:fld>
            <a:endParaRPr lang="en-US"/>
          </a:p>
        </p:txBody>
      </p:sp>
    </p:spTree>
    <p:extLst>
      <p:ext uri="{BB962C8B-B14F-4D97-AF65-F5344CB8AC3E}">
        <p14:creationId xmlns:p14="http://schemas.microsoft.com/office/powerpoint/2010/main" val="2360425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0EE402-F3A8-3141-8B60-1CB990F77B88}" type="datetimeFigureOut">
              <a:rPr lang="en-US" smtClean="0"/>
              <a:t>5/13/2022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47A9E-42EB-8242-BF3D-B133A82FF2F3}" type="slidenum">
              <a:rPr lang="en-US" smtClean="0"/>
              <a:t>‹#›</a:t>
            </a:fld>
            <a:endParaRPr lang="en-US"/>
          </a:p>
        </p:txBody>
      </p:sp>
    </p:spTree>
    <p:extLst>
      <p:ext uri="{BB962C8B-B14F-4D97-AF65-F5344CB8AC3E}">
        <p14:creationId xmlns:p14="http://schemas.microsoft.com/office/powerpoint/2010/main" val="2013448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0EE402-F3A8-3141-8B60-1CB990F77B88}" type="datetimeFigureOut">
              <a:rPr lang="en-US" smtClean="0"/>
              <a:t>5/13/2022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47A9E-42EB-8242-BF3D-B133A82FF2F3}" type="slidenum">
              <a:rPr lang="en-US" smtClean="0"/>
              <a:t>‹#›</a:t>
            </a:fld>
            <a:endParaRPr lang="en-US"/>
          </a:p>
        </p:txBody>
      </p:sp>
    </p:spTree>
    <p:extLst>
      <p:ext uri="{BB962C8B-B14F-4D97-AF65-F5344CB8AC3E}">
        <p14:creationId xmlns:p14="http://schemas.microsoft.com/office/powerpoint/2010/main" val="3285145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0EE402-F3A8-3141-8B60-1CB990F77B88}" type="datetimeFigureOut">
              <a:rPr lang="en-US" smtClean="0"/>
              <a:t>5/13/2022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347A9E-42EB-8242-BF3D-B133A82FF2F3}" type="slidenum">
              <a:rPr lang="en-US" smtClean="0"/>
              <a:t>‹#›</a:t>
            </a:fld>
            <a:endParaRPr lang="en-US"/>
          </a:p>
        </p:txBody>
      </p:sp>
      <p:pic>
        <p:nvPicPr>
          <p:cNvPr id="7" name="Picture 6" descr="BR_PowerPoint_text-master.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30388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kdeweese@lawbr.com"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4138825C-068A-4334-B55C-4B0D4DBE3332}"/>
              </a:ext>
            </a:extLst>
          </p:cNvPr>
          <p:cNvSpPr>
            <a:spLocks noGrp="1"/>
          </p:cNvSpPr>
          <p:nvPr>
            <p:ph type="ctrTitle"/>
          </p:nvPr>
        </p:nvSpPr>
        <p:spPr/>
        <p:txBody>
          <a:bodyPr/>
          <a:lstStyle/>
          <a:p>
            <a:endParaRPr lang="en-US"/>
          </a:p>
        </p:txBody>
      </p:sp>
      <p:sp>
        <p:nvSpPr>
          <p:cNvPr id="6" name="Subtitle 5">
            <a:extLst>
              <a:ext uri="{FF2B5EF4-FFF2-40B4-BE49-F238E27FC236}">
                <a16:creationId xmlns:a16="http://schemas.microsoft.com/office/drawing/2014/main" xmlns="" id="{EE403CD6-5BD0-444A-9985-CC6C99493112}"/>
              </a:ext>
            </a:extLst>
          </p:cNvPr>
          <p:cNvSpPr>
            <a:spLocks noGrp="1"/>
          </p:cNvSpPr>
          <p:nvPr>
            <p:ph type="subTitle" idx="1"/>
          </p:nvPr>
        </p:nvSpPr>
        <p:spPr/>
        <p:txBody>
          <a:bodyPr/>
          <a:lstStyle/>
          <a:p>
            <a:endParaRPr lang="en-US"/>
          </a:p>
        </p:txBody>
      </p:sp>
      <p:pic>
        <p:nvPicPr>
          <p:cNvPr id="4" name="Picture 3" descr="BR_PowerPoint_cov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a:extLst>
              <a:ext uri="{FF2B5EF4-FFF2-40B4-BE49-F238E27FC236}">
                <a16:creationId xmlns:a16="http://schemas.microsoft.com/office/drawing/2014/main" xmlns="" id="{E1CDE0C8-C05B-4237-BF4A-F1287510D941}"/>
              </a:ext>
            </a:extLst>
          </p:cNvPr>
          <p:cNvSpPr txBox="1"/>
          <p:nvPr/>
        </p:nvSpPr>
        <p:spPr>
          <a:xfrm>
            <a:off x="1113576" y="4155541"/>
            <a:ext cx="6916848" cy="1631216"/>
          </a:xfrm>
          <a:prstGeom prst="rect">
            <a:avLst/>
          </a:prstGeom>
          <a:noFill/>
        </p:spPr>
        <p:txBody>
          <a:bodyPr wrap="square" rtlCol="0">
            <a:spAutoFit/>
          </a:bodyPr>
          <a:lstStyle/>
          <a:p>
            <a:pPr algn="ctr"/>
            <a:r>
              <a:rPr lang="en-US" sz="2800" dirty="0">
                <a:solidFill>
                  <a:schemeClr val="accent2">
                    <a:lumMod val="75000"/>
                  </a:schemeClr>
                </a:solidFill>
              </a:rPr>
              <a:t>Indiana’s New Health Care Advance Directive</a:t>
            </a:r>
          </a:p>
          <a:p>
            <a:pPr algn="ctr"/>
            <a:endParaRPr lang="en-US" dirty="0">
              <a:solidFill>
                <a:schemeClr val="accent2">
                  <a:lumMod val="75000"/>
                </a:schemeClr>
              </a:solidFill>
            </a:endParaRPr>
          </a:p>
          <a:p>
            <a:pPr algn="ctr"/>
            <a:endParaRPr lang="en-US" dirty="0">
              <a:solidFill>
                <a:schemeClr val="accent2">
                  <a:lumMod val="75000"/>
                </a:schemeClr>
              </a:solidFill>
            </a:endParaRPr>
          </a:p>
          <a:p>
            <a:pPr algn="ctr"/>
            <a:r>
              <a:rPr lang="en-US" dirty="0"/>
              <a:t>Kate DeWeese</a:t>
            </a:r>
          </a:p>
          <a:p>
            <a:pPr algn="ctr"/>
            <a:r>
              <a:rPr lang="en-US" dirty="0"/>
              <a:t>Hoosier Hills Estate Planning Council, May 2022</a:t>
            </a:r>
          </a:p>
        </p:txBody>
      </p:sp>
    </p:spTree>
    <p:extLst>
      <p:ext uri="{BB962C8B-B14F-4D97-AF65-F5344CB8AC3E}">
        <p14:creationId xmlns:p14="http://schemas.microsoft.com/office/powerpoint/2010/main" val="2474378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B991E7-338C-4B19-8943-621ABFD5106F}"/>
              </a:ext>
            </a:extLst>
          </p:cNvPr>
          <p:cNvSpPr>
            <a:spLocks noGrp="1"/>
          </p:cNvSpPr>
          <p:nvPr>
            <p:ph type="title"/>
          </p:nvPr>
        </p:nvSpPr>
        <p:spPr/>
        <p:txBody>
          <a:bodyPr/>
          <a:lstStyle/>
          <a:p>
            <a:r>
              <a:rPr lang="en-US" dirty="0">
                <a:solidFill>
                  <a:schemeClr val="accent2">
                    <a:lumMod val="75000"/>
                  </a:schemeClr>
                </a:solidFill>
              </a:rPr>
              <a:t>Defined Terms</a:t>
            </a:r>
          </a:p>
        </p:txBody>
      </p:sp>
      <p:sp>
        <p:nvSpPr>
          <p:cNvPr id="3" name="Content Placeholder 2">
            <a:extLst>
              <a:ext uri="{FF2B5EF4-FFF2-40B4-BE49-F238E27FC236}">
                <a16:creationId xmlns:a16="http://schemas.microsoft.com/office/drawing/2014/main" xmlns="" id="{7CF37E14-03F0-479C-9C1A-BD10655DFDBD}"/>
              </a:ext>
            </a:extLst>
          </p:cNvPr>
          <p:cNvSpPr>
            <a:spLocks noGrp="1"/>
          </p:cNvSpPr>
          <p:nvPr>
            <p:ph idx="1"/>
          </p:nvPr>
        </p:nvSpPr>
        <p:spPr/>
        <p:txBody>
          <a:bodyPr>
            <a:normAutofit/>
          </a:bodyPr>
          <a:lstStyle/>
          <a:p>
            <a:r>
              <a:rPr lang="en-US" dirty="0">
                <a:solidFill>
                  <a:schemeClr val="accent2">
                    <a:lumMod val="75000"/>
                  </a:schemeClr>
                </a:solidFill>
              </a:rPr>
              <a:t>New law defines some important terms including:</a:t>
            </a:r>
          </a:p>
          <a:p>
            <a:pPr lvl="1"/>
            <a:r>
              <a:rPr lang="en-US" b="1" dirty="0">
                <a:solidFill>
                  <a:schemeClr val="accent2">
                    <a:lumMod val="75000"/>
                  </a:schemeClr>
                </a:solidFill>
              </a:rPr>
              <a:t>Best Interests </a:t>
            </a:r>
            <a:r>
              <a:rPr lang="en-US" dirty="0">
                <a:solidFill>
                  <a:schemeClr val="accent2">
                    <a:lumMod val="75000"/>
                  </a:schemeClr>
                </a:solidFill>
              </a:rPr>
              <a:t>– promotion of the individual’s welfare, based on consideration of material factors, including relief or suffering, preservation or restoration of function, and quality of life</a:t>
            </a:r>
          </a:p>
          <a:p>
            <a:pPr lvl="1"/>
            <a:r>
              <a:rPr lang="en-US" b="1" dirty="0">
                <a:solidFill>
                  <a:schemeClr val="accent2">
                    <a:lumMod val="75000"/>
                  </a:schemeClr>
                </a:solidFill>
              </a:rPr>
              <a:t>Incapacity</a:t>
            </a:r>
            <a:r>
              <a:rPr lang="en-US" dirty="0">
                <a:solidFill>
                  <a:schemeClr val="accent2">
                    <a:lumMod val="75000"/>
                  </a:schemeClr>
                </a:solidFill>
              </a:rPr>
              <a:t> – individual is unable to comprehend and weigh relevant information and to make and communicate a reasoned health care decision</a:t>
            </a:r>
          </a:p>
        </p:txBody>
      </p:sp>
    </p:spTree>
    <p:extLst>
      <p:ext uri="{BB962C8B-B14F-4D97-AF65-F5344CB8AC3E}">
        <p14:creationId xmlns:p14="http://schemas.microsoft.com/office/powerpoint/2010/main" val="3135793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A1BB63-CBE9-9439-B250-0B7249378AC5}"/>
              </a:ext>
            </a:extLst>
          </p:cNvPr>
          <p:cNvSpPr>
            <a:spLocks noGrp="1"/>
          </p:cNvSpPr>
          <p:nvPr>
            <p:ph type="title"/>
          </p:nvPr>
        </p:nvSpPr>
        <p:spPr/>
        <p:txBody>
          <a:bodyPr/>
          <a:lstStyle/>
          <a:p>
            <a:r>
              <a:rPr lang="en-US" dirty="0">
                <a:solidFill>
                  <a:schemeClr val="accent2">
                    <a:lumMod val="75000"/>
                  </a:schemeClr>
                </a:solidFill>
              </a:rPr>
              <a:t>Effective Date</a:t>
            </a:r>
          </a:p>
        </p:txBody>
      </p:sp>
      <p:sp>
        <p:nvSpPr>
          <p:cNvPr id="3" name="Content Placeholder 2">
            <a:extLst>
              <a:ext uri="{FF2B5EF4-FFF2-40B4-BE49-F238E27FC236}">
                <a16:creationId xmlns:a16="http://schemas.microsoft.com/office/drawing/2014/main" xmlns="" id="{FAED32A0-6B17-DFAC-72E3-192761470A4F}"/>
              </a:ext>
            </a:extLst>
          </p:cNvPr>
          <p:cNvSpPr>
            <a:spLocks noGrp="1"/>
          </p:cNvSpPr>
          <p:nvPr>
            <p:ph idx="1"/>
          </p:nvPr>
        </p:nvSpPr>
        <p:spPr/>
        <p:txBody>
          <a:bodyPr/>
          <a:lstStyle/>
          <a:p>
            <a:r>
              <a:rPr lang="en-US" dirty="0">
                <a:solidFill>
                  <a:schemeClr val="accent2">
                    <a:lumMod val="75000"/>
                  </a:schemeClr>
                </a:solidFill>
              </a:rPr>
              <a:t>Unless stated otherwise in the directive, it is effective upon signing</a:t>
            </a:r>
          </a:p>
          <a:p>
            <a:pPr lvl="1"/>
            <a:r>
              <a:rPr lang="en-US" dirty="0">
                <a:solidFill>
                  <a:schemeClr val="accent2">
                    <a:lumMod val="75000"/>
                  </a:schemeClr>
                </a:solidFill>
              </a:rPr>
              <a:t>Could make it effective upon a later event or o</a:t>
            </a:r>
          </a:p>
          <a:p>
            <a:r>
              <a:rPr lang="en-US" dirty="0">
                <a:solidFill>
                  <a:schemeClr val="accent2">
                    <a:lumMod val="75000"/>
                  </a:schemeClr>
                </a:solidFill>
              </a:rPr>
              <a:t>Regardless of effective date, declarant’s direct decisions continue to control if not determined to be incapacitated</a:t>
            </a:r>
          </a:p>
        </p:txBody>
      </p:sp>
    </p:spTree>
    <p:extLst>
      <p:ext uri="{BB962C8B-B14F-4D97-AF65-F5344CB8AC3E}">
        <p14:creationId xmlns:p14="http://schemas.microsoft.com/office/powerpoint/2010/main" val="3071423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B4B120-DA57-9273-DBE4-ECBEDF9E10C9}"/>
              </a:ext>
            </a:extLst>
          </p:cNvPr>
          <p:cNvSpPr>
            <a:spLocks noGrp="1"/>
          </p:cNvSpPr>
          <p:nvPr>
            <p:ph type="title"/>
          </p:nvPr>
        </p:nvSpPr>
        <p:spPr/>
        <p:txBody>
          <a:bodyPr/>
          <a:lstStyle/>
          <a:p>
            <a:r>
              <a:rPr lang="en-US" dirty="0">
                <a:solidFill>
                  <a:schemeClr val="accent2">
                    <a:lumMod val="75000"/>
                  </a:schemeClr>
                </a:solidFill>
              </a:rPr>
              <a:t>Conflict in Instructions</a:t>
            </a:r>
          </a:p>
        </p:txBody>
      </p:sp>
      <p:sp>
        <p:nvSpPr>
          <p:cNvPr id="3" name="Content Placeholder 2">
            <a:extLst>
              <a:ext uri="{FF2B5EF4-FFF2-40B4-BE49-F238E27FC236}">
                <a16:creationId xmlns:a16="http://schemas.microsoft.com/office/drawing/2014/main" xmlns="" id="{8A749066-CB5C-6594-129F-47B0E9010E54}"/>
              </a:ext>
            </a:extLst>
          </p:cNvPr>
          <p:cNvSpPr>
            <a:spLocks noGrp="1"/>
          </p:cNvSpPr>
          <p:nvPr>
            <p:ph idx="1"/>
          </p:nvPr>
        </p:nvSpPr>
        <p:spPr/>
        <p:txBody>
          <a:bodyPr/>
          <a:lstStyle/>
          <a:p>
            <a:r>
              <a:rPr lang="en-US" dirty="0">
                <a:solidFill>
                  <a:schemeClr val="accent2">
                    <a:lumMod val="75000"/>
                  </a:schemeClr>
                </a:solidFill>
              </a:rPr>
              <a:t>Individual’s decisions take precedence over decisions made by HCR if there is conflict and individual has not been determined to be incapacitated</a:t>
            </a:r>
          </a:p>
          <a:p>
            <a:r>
              <a:rPr lang="en-US" dirty="0">
                <a:solidFill>
                  <a:schemeClr val="accent2">
                    <a:lumMod val="75000"/>
                  </a:schemeClr>
                </a:solidFill>
              </a:rPr>
              <a:t>If an individual signs an advance directive and it conflicts with recorded earlier oral instructions, the advance directive controls</a:t>
            </a:r>
          </a:p>
        </p:txBody>
      </p:sp>
    </p:spTree>
    <p:extLst>
      <p:ext uri="{BB962C8B-B14F-4D97-AF65-F5344CB8AC3E}">
        <p14:creationId xmlns:p14="http://schemas.microsoft.com/office/powerpoint/2010/main" val="2625346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46A4AC-0567-4EA5-4E5D-62E62682157D}"/>
              </a:ext>
            </a:extLst>
          </p:cNvPr>
          <p:cNvSpPr>
            <a:spLocks noGrp="1"/>
          </p:cNvSpPr>
          <p:nvPr>
            <p:ph type="title"/>
          </p:nvPr>
        </p:nvSpPr>
        <p:spPr/>
        <p:txBody>
          <a:bodyPr/>
          <a:lstStyle/>
          <a:p>
            <a:r>
              <a:rPr lang="en-US" dirty="0">
                <a:solidFill>
                  <a:schemeClr val="accent2">
                    <a:lumMod val="75000"/>
                  </a:schemeClr>
                </a:solidFill>
              </a:rPr>
              <a:t>Content of Directive</a:t>
            </a:r>
          </a:p>
        </p:txBody>
      </p:sp>
      <p:sp>
        <p:nvSpPr>
          <p:cNvPr id="3" name="Content Placeholder 2">
            <a:extLst>
              <a:ext uri="{FF2B5EF4-FFF2-40B4-BE49-F238E27FC236}">
                <a16:creationId xmlns:a16="http://schemas.microsoft.com/office/drawing/2014/main" xmlns="" id="{D028367F-727C-E0B9-A610-E128E5C9F7F0}"/>
              </a:ext>
            </a:extLst>
          </p:cNvPr>
          <p:cNvSpPr>
            <a:spLocks noGrp="1"/>
          </p:cNvSpPr>
          <p:nvPr>
            <p:ph idx="1"/>
          </p:nvPr>
        </p:nvSpPr>
        <p:spPr/>
        <p:txBody>
          <a:bodyPr>
            <a:normAutofit lnSpcReduction="10000"/>
          </a:bodyPr>
          <a:lstStyle/>
          <a:p>
            <a:r>
              <a:rPr lang="en-US" dirty="0">
                <a:solidFill>
                  <a:schemeClr val="accent2">
                    <a:lumMod val="75000"/>
                  </a:schemeClr>
                </a:solidFill>
              </a:rPr>
              <a:t>Designating health care representative</a:t>
            </a:r>
          </a:p>
          <a:p>
            <a:pPr lvl="1"/>
            <a:r>
              <a:rPr lang="en-US" dirty="0">
                <a:solidFill>
                  <a:schemeClr val="accent2">
                    <a:lumMod val="75000"/>
                  </a:schemeClr>
                </a:solidFill>
              </a:rPr>
              <a:t>Can designate one or more adults to make health care decisions for the declarant or receive information on behalf of the declarant (or both)</a:t>
            </a:r>
          </a:p>
          <a:p>
            <a:pPr lvl="1"/>
            <a:r>
              <a:rPr lang="en-US" dirty="0">
                <a:solidFill>
                  <a:schemeClr val="accent2">
                    <a:lumMod val="75000"/>
                  </a:schemeClr>
                </a:solidFill>
              </a:rPr>
              <a:t>Can disqualify one or more individuals</a:t>
            </a:r>
          </a:p>
          <a:p>
            <a:pPr lvl="1"/>
            <a:r>
              <a:rPr lang="en-US" dirty="0">
                <a:solidFill>
                  <a:schemeClr val="accent2">
                    <a:lumMod val="75000"/>
                  </a:schemeClr>
                </a:solidFill>
              </a:rPr>
              <a:t>If two or more HCRs designated, </a:t>
            </a:r>
            <a:r>
              <a:rPr lang="en-US" i="1" dirty="0">
                <a:solidFill>
                  <a:schemeClr val="accent2">
                    <a:lumMod val="75000"/>
                  </a:schemeClr>
                </a:solidFill>
              </a:rPr>
              <a:t>default</a:t>
            </a:r>
            <a:r>
              <a:rPr lang="en-US" dirty="0">
                <a:solidFill>
                  <a:schemeClr val="accent2">
                    <a:lumMod val="75000"/>
                  </a:schemeClr>
                </a:solidFill>
              </a:rPr>
              <a:t> is each has concurrent authority to act individually and independently</a:t>
            </a:r>
          </a:p>
          <a:p>
            <a:pPr lvl="2"/>
            <a:r>
              <a:rPr lang="en-US" dirty="0">
                <a:solidFill>
                  <a:schemeClr val="accent2">
                    <a:lumMod val="75000"/>
                  </a:schemeClr>
                </a:solidFill>
              </a:rPr>
              <a:t>Can provide for order of priority or requirement for action (jointly or on majority basis)</a:t>
            </a:r>
          </a:p>
        </p:txBody>
      </p:sp>
    </p:spTree>
    <p:extLst>
      <p:ext uri="{BB962C8B-B14F-4D97-AF65-F5344CB8AC3E}">
        <p14:creationId xmlns:p14="http://schemas.microsoft.com/office/powerpoint/2010/main" val="2261168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E4302B-A5D5-7EAC-F96F-1AC6FC1E1CD4}"/>
              </a:ext>
            </a:extLst>
          </p:cNvPr>
          <p:cNvSpPr>
            <a:spLocks noGrp="1"/>
          </p:cNvSpPr>
          <p:nvPr>
            <p:ph type="title"/>
          </p:nvPr>
        </p:nvSpPr>
        <p:spPr/>
        <p:txBody>
          <a:bodyPr/>
          <a:lstStyle/>
          <a:p>
            <a:r>
              <a:rPr lang="en-US" dirty="0">
                <a:solidFill>
                  <a:schemeClr val="accent2">
                    <a:lumMod val="75000"/>
                  </a:schemeClr>
                </a:solidFill>
              </a:rPr>
              <a:t>Health Care Representative</a:t>
            </a:r>
          </a:p>
        </p:txBody>
      </p:sp>
      <p:sp>
        <p:nvSpPr>
          <p:cNvPr id="3" name="Content Placeholder 2">
            <a:extLst>
              <a:ext uri="{FF2B5EF4-FFF2-40B4-BE49-F238E27FC236}">
                <a16:creationId xmlns:a16="http://schemas.microsoft.com/office/drawing/2014/main" xmlns="" id="{D8F78FB8-5424-717F-9EF8-817BB3B40959}"/>
              </a:ext>
            </a:extLst>
          </p:cNvPr>
          <p:cNvSpPr>
            <a:spLocks noGrp="1"/>
          </p:cNvSpPr>
          <p:nvPr>
            <p:ph idx="1"/>
          </p:nvPr>
        </p:nvSpPr>
        <p:spPr/>
        <p:txBody>
          <a:bodyPr>
            <a:normAutofit/>
          </a:bodyPr>
          <a:lstStyle/>
          <a:p>
            <a:r>
              <a:rPr lang="en-US" dirty="0">
                <a:solidFill>
                  <a:schemeClr val="accent2">
                    <a:lumMod val="75000"/>
                  </a:schemeClr>
                </a:solidFill>
              </a:rPr>
              <a:t>Charged with making decisions based on the HCR’s informed consent and on the decision the HCR reasonably believes the declarant would have made under the circumstances, taking into account the declarant’s express or implied intentions or, if no reliable indication, consider the declarant’s best interests</a:t>
            </a:r>
          </a:p>
          <a:p>
            <a:pPr marL="0" indent="0">
              <a:buNone/>
            </a:pPr>
            <a:endParaRPr lang="en-US" dirty="0">
              <a:solidFill>
                <a:schemeClr val="accent2">
                  <a:lumMod val="75000"/>
                </a:schemeClr>
              </a:solidFill>
            </a:endParaRPr>
          </a:p>
        </p:txBody>
      </p:sp>
    </p:spTree>
    <p:extLst>
      <p:ext uri="{BB962C8B-B14F-4D97-AF65-F5344CB8AC3E}">
        <p14:creationId xmlns:p14="http://schemas.microsoft.com/office/powerpoint/2010/main" val="1636006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308A33-257C-2EDA-1EE8-4EE185C9F7A4}"/>
              </a:ext>
            </a:extLst>
          </p:cNvPr>
          <p:cNvSpPr>
            <a:spLocks noGrp="1"/>
          </p:cNvSpPr>
          <p:nvPr>
            <p:ph type="title"/>
          </p:nvPr>
        </p:nvSpPr>
        <p:spPr/>
        <p:txBody>
          <a:bodyPr/>
          <a:lstStyle/>
          <a:p>
            <a:r>
              <a:rPr lang="en-US" dirty="0">
                <a:solidFill>
                  <a:schemeClr val="accent2">
                    <a:lumMod val="75000"/>
                  </a:schemeClr>
                </a:solidFill>
              </a:rPr>
              <a:t>Health Care Representative</a:t>
            </a:r>
          </a:p>
        </p:txBody>
      </p:sp>
      <p:sp>
        <p:nvSpPr>
          <p:cNvPr id="3" name="Content Placeholder 2">
            <a:extLst>
              <a:ext uri="{FF2B5EF4-FFF2-40B4-BE49-F238E27FC236}">
                <a16:creationId xmlns:a16="http://schemas.microsoft.com/office/drawing/2014/main" xmlns="" id="{AE1BFAD3-8463-4C36-4A38-3B7EE4D7CF81}"/>
              </a:ext>
            </a:extLst>
          </p:cNvPr>
          <p:cNvSpPr>
            <a:spLocks noGrp="1"/>
          </p:cNvSpPr>
          <p:nvPr>
            <p:ph idx="1"/>
          </p:nvPr>
        </p:nvSpPr>
        <p:spPr/>
        <p:txBody>
          <a:bodyPr>
            <a:normAutofit fontScale="92500" lnSpcReduction="20000"/>
          </a:bodyPr>
          <a:lstStyle/>
          <a:p>
            <a:r>
              <a:rPr lang="en-US" dirty="0">
                <a:solidFill>
                  <a:schemeClr val="accent2">
                    <a:lumMod val="75000"/>
                  </a:schemeClr>
                </a:solidFill>
              </a:rPr>
              <a:t>Authority of health care representative </a:t>
            </a:r>
            <a:r>
              <a:rPr lang="en-US" i="1" dirty="0">
                <a:solidFill>
                  <a:schemeClr val="accent2">
                    <a:lumMod val="75000"/>
                  </a:schemeClr>
                </a:solidFill>
              </a:rPr>
              <a:t>(default)</a:t>
            </a:r>
            <a:endParaRPr lang="en-US" dirty="0">
              <a:solidFill>
                <a:schemeClr val="accent2">
                  <a:lumMod val="75000"/>
                </a:schemeClr>
              </a:solidFill>
            </a:endParaRPr>
          </a:p>
          <a:p>
            <a:pPr lvl="1"/>
            <a:r>
              <a:rPr lang="en-US" dirty="0">
                <a:solidFill>
                  <a:schemeClr val="accent2">
                    <a:lumMod val="75000"/>
                  </a:schemeClr>
                </a:solidFill>
              </a:rPr>
              <a:t>Consent/refusal to health care</a:t>
            </a:r>
          </a:p>
          <a:p>
            <a:pPr lvl="1"/>
            <a:r>
              <a:rPr lang="en-US" dirty="0">
                <a:solidFill>
                  <a:schemeClr val="accent2">
                    <a:lumMod val="75000"/>
                  </a:schemeClr>
                </a:solidFill>
              </a:rPr>
              <a:t>Make anatomical gifts, request/authorize autopsy, make plans for disposition of body</a:t>
            </a:r>
          </a:p>
          <a:p>
            <a:pPr lvl="1"/>
            <a:r>
              <a:rPr lang="en-US" dirty="0">
                <a:solidFill>
                  <a:schemeClr val="accent2">
                    <a:lumMod val="75000"/>
                  </a:schemeClr>
                </a:solidFill>
              </a:rPr>
              <a:t>Personal representative of the declarant for purposes of HIPAA</a:t>
            </a:r>
          </a:p>
          <a:p>
            <a:pPr lvl="1"/>
            <a:r>
              <a:rPr lang="en-US" dirty="0">
                <a:solidFill>
                  <a:schemeClr val="accent2">
                    <a:lumMod val="75000"/>
                  </a:schemeClr>
                </a:solidFill>
              </a:rPr>
              <a:t>Consent to mental health treatment</a:t>
            </a:r>
          </a:p>
          <a:p>
            <a:pPr lvl="1"/>
            <a:r>
              <a:rPr lang="en-US" dirty="0">
                <a:solidFill>
                  <a:schemeClr val="accent2">
                    <a:lumMod val="75000"/>
                  </a:schemeClr>
                </a:solidFill>
              </a:rPr>
              <a:t>Delegate authority</a:t>
            </a:r>
          </a:p>
          <a:p>
            <a:pPr lvl="1"/>
            <a:r>
              <a:rPr lang="en-US" dirty="0">
                <a:solidFill>
                  <a:schemeClr val="accent2">
                    <a:lumMod val="75000"/>
                  </a:schemeClr>
                </a:solidFill>
              </a:rPr>
              <a:t>Sign a POST or out of hospital DNR for declarant</a:t>
            </a:r>
          </a:p>
          <a:p>
            <a:pPr lvl="1"/>
            <a:r>
              <a:rPr lang="en-US" dirty="0">
                <a:solidFill>
                  <a:schemeClr val="accent2">
                    <a:lumMod val="75000"/>
                  </a:schemeClr>
                </a:solidFill>
              </a:rPr>
              <a:t>Apply for public benefits and access financial records for that purpose</a:t>
            </a:r>
          </a:p>
          <a:p>
            <a:pPr lvl="1"/>
            <a:endParaRPr lang="en-US" dirty="0">
              <a:solidFill>
                <a:schemeClr val="accent2">
                  <a:lumMod val="75000"/>
                </a:schemeClr>
              </a:solidFill>
            </a:endParaRPr>
          </a:p>
        </p:txBody>
      </p:sp>
    </p:spTree>
    <p:extLst>
      <p:ext uri="{BB962C8B-B14F-4D97-AF65-F5344CB8AC3E}">
        <p14:creationId xmlns:p14="http://schemas.microsoft.com/office/powerpoint/2010/main" val="3765138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BC7B94-855C-080A-B2A3-415CA908EA86}"/>
              </a:ext>
            </a:extLst>
          </p:cNvPr>
          <p:cNvSpPr>
            <a:spLocks noGrp="1"/>
          </p:cNvSpPr>
          <p:nvPr>
            <p:ph type="title"/>
          </p:nvPr>
        </p:nvSpPr>
        <p:spPr/>
        <p:txBody>
          <a:bodyPr/>
          <a:lstStyle/>
          <a:p>
            <a:r>
              <a:rPr lang="en-US" dirty="0">
                <a:solidFill>
                  <a:schemeClr val="accent2">
                    <a:lumMod val="75000"/>
                  </a:schemeClr>
                </a:solidFill>
              </a:rPr>
              <a:t>Other Optional Provisions</a:t>
            </a:r>
          </a:p>
        </p:txBody>
      </p:sp>
      <p:sp>
        <p:nvSpPr>
          <p:cNvPr id="3" name="Content Placeholder 2">
            <a:extLst>
              <a:ext uri="{FF2B5EF4-FFF2-40B4-BE49-F238E27FC236}">
                <a16:creationId xmlns:a16="http://schemas.microsoft.com/office/drawing/2014/main" xmlns="" id="{785349A5-5141-B9F4-EE4A-6EE962F3A0BD}"/>
              </a:ext>
            </a:extLst>
          </p:cNvPr>
          <p:cNvSpPr>
            <a:spLocks noGrp="1"/>
          </p:cNvSpPr>
          <p:nvPr>
            <p:ph idx="1"/>
          </p:nvPr>
        </p:nvSpPr>
        <p:spPr/>
        <p:txBody>
          <a:bodyPr/>
          <a:lstStyle/>
          <a:p>
            <a:r>
              <a:rPr lang="en-US" dirty="0">
                <a:solidFill>
                  <a:schemeClr val="accent2">
                    <a:lumMod val="75000"/>
                  </a:schemeClr>
                </a:solidFill>
              </a:rPr>
              <a:t>HCR entitled to reasonable compensation and reimbursement of expenses – default </a:t>
            </a:r>
          </a:p>
          <a:p>
            <a:r>
              <a:rPr lang="en-US" dirty="0">
                <a:solidFill>
                  <a:schemeClr val="accent2">
                    <a:lumMod val="75000"/>
                  </a:schemeClr>
                </a:solidFill>
              </a:rPr>
              <a:t>Designate an “advocate” to get information about the declarant and HCR’s actions</a:t>
            </a:r>
          </a:p>
          <a:p>
            <a:pPr lvl="1"/>
            <a:r>
              <a:rPr lang="en-US" dirty="0">
                <a:solidFill>
                  <a:schemeClr val="accent2">
                    <a:lumMod val="75000"/>
                  </a:schemeClr>
                </a:solidFill>
              </a:rPr>
              <a:t>Monitor, audit and evaluate the actions</a:t>
            </a:r>
          </a:p>
          <a:p>
            <a:pPr lvl="1"/>
            <a:r>
              <a:rPr lang="en-US" dirty="0">
                <a:solidFill>
                  <a:schemeClr val="accent2">
                    <a:lumMod val="75000"/>
                  </a:schemeClr>
                </a:solidFill>
              </a:rPr>
              <a:t>Take remedial action in declarant’s best interests</a:t>
            </a:r>
          </a:p>
          <a:p>
            <a:r>
              <a:rPr lang="en-US" i="1" dirty="0">
                <a:solidFill>
                  <a:schemeClr val="accent2">
                    <a:lumMod val="75000"/>
                  </a:schemeClr>
                </a:solidFill>
              </a:rPr>
              <a:t>Can provide</a:t>
            </a:r>
            <a:r>
              <a:rPr lang="en-US" dirty="0">
                <a:solidFill>
                  <a:schemeClr val="accent2">
                    <a:lumMod val="75000"/>
                  </a:schemeClr>
                </a:solidFill>
              </a:rPr>
              <a:t> that “default” proxies have the ability to demand an accounting from the HCR</a:t>
            </a:r>
          </a:p>
          <a:p>
            <a:endParaRPr lang="en-US" dirty="0">
              <a:solidFill>
                <a:schemeClr val="accent2">
                  <a:lumMod val="75000"/>
                </a:schemeClr>
              </a:solidFill>
            </a:endParaRPr>
          </a:p>
        </p:txBody>
      </p:sp>
    </p:spTree>
    <p:extLst>
      <p:ext uri="{BB962C8B-B14F-4D97-AF65-F5344CB8AC3E}">
        <p14:creationId xmlns:p14="http://schemas.microsoft.com/office/powerpoint/2010/main" val="3177868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3C97EE-1119-8F4D-7562-0C778E508EB1}"/>
              </a:ext>
            </a:extLst>
          </p:cNvPr>
          <p:cNvSpPr>
            <a:spLocks noGrp="1"/>
          </p:cNvSpPr>
          <p:nvPr>
            <p:ph type="title"/>
          </p:nvPr>
        </p:nvSpPr>
        <p:spPr/>
        <p:txBody>
          <a:bodyPr/>
          <a:lstStyle/>
          <a:p>
            <a:r>
              <a:rPr lang="en-US" dirty="0">
                <a:solidFill>
                  <a:schemeClr val="accent2">
                    <a:lumMod val="75000"/>
                  </a:schemeClr>
                </a:solidFill>
              </a:rPr>
              <a:t>Content of Directive</a:t>
            </a:r>
          </a:p>
        </p:txBody>
      </p:sp>
      <p:sp>
        <p:nvSpPr>
          <p:cNvPr id="3" name="Content Placeholder 2">
            <a:extLst>
              <a:ext uri="{FF2B5EF4-FFF2-40B4-BE49-F238E27FC236}">
                <a16:creationId xmlns:a16="http://schemas.microsoft.com/office/drawing/2014/main" xmlns="" id="{F2CC7655-AA53-76D1-925A-5F987EFC5745}"/>
              </a:ext>
            </a:extLst>
          </p:cNvPr>
          <p:cNvSpPr>
            <a:spLocks noGrp="1"/>
          </p:cNvSpPr>
          <p:nvPr>
            <p:ph idx="1"/>
          </p:nvPr>
        </p:nvSpPr>
        <p:spPr/>
        <p:txBody>
          <a:bodyPr/>
          <a:lstStyle/>
          <a:p>
            <a:r>
              <a:rPr lang="en-US" dirty="0">
                <a:solidFill>
                  <a:schemeClr val="accent2">
                    <a:lumMod val="75000"/>
                  </a:schemeClr>
                </a:solidFill>
              </a:rPr>
              <a:t>Health Care Decisions</a:t>
            </a:r>
          </a:p>
          <a:p>
            <a:pPr lvl="1"/>
            <a:r>
              <a:rPr lang="en-US" dirty="0">
                <a:solidFill>
                  <a:schemeClr val="accent2">
                    <a:lumMod val="75000"/>
                  </a:schemeClr>
                </a:solidFill>
              </a:rPr>
              <a:t>State specific health care decisions by declarant</a:t>
            </a:r>
          </a:p>
          <a:p>
            <a:pPr lvl="1"/>
            <a:r>
              <a:rPr lang="en-US" dirty="0">
                <a:solidFill>
                  <a:schemeClr val="accent2">
                    <a:lumMod val="75000"/>
                  </a:schemeClr>
                </a:solidFill>
              </a:rPr>
              <a:t>State declarant’s preferences or desires regarding the provision, continuation, termination, or refusal of life prolonging procedures, palliative care, comfort care, or assistance with ADLs</a:t>
            </a:r>
          </a:p>
          <a:p>
            <a:pPr lvl="2"/>
            <a:r>
              <a:rPr lang="en-US" dirty="0">
                <a:solidFill>
                  <a:schemeClr val="accent2">
                    <a:lumMod val="75000"/>
                  </a:schemeClr>
                </a:solidFill>
              </a:rPr>
              <a:t>Not limited like living will statute</a:t>
            </a:r>
          </a:p>
        </p:txBody>
      </p:sp>
    </p:spTree>
    <p:extLst>
      <p:ext uri="{BB962C8B-B14F-4D97-AF65-F5344CB8AC3E}">
        <p14:creationId xmlns:p14="http://schemas.microsoft.com/office/powerpoint/2010/main" val="1535520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544FD9-503A-C4E5-FFD7-597353F1A4C1}"/>
              </a:ext>
            </a:extLst>
          </p:cNvPr>
          <p:cNvSpPr>
            <a:spLocks noGrp="1"/>
          </p:cNvSpPr>
          <p:nvPr>
            <p:ph type="title"/>
          </p:nvPr>
        </p:nvSpPr>
        <p:spPr/>
        <p:txBody>
          <a:bodyPr/>
          <a:lstStyle/>
          <a:p>
            <a:r>
              <a:rPr lang="en-US" dirty="0">
                <a:solidFill>
                  <a:schemeClr val="accent2">
                    <a:lumMod val="75000"/>
                  </a:schemeClr>
                </a:solidFill>
              </a:rPr>
              <a:t>Drafting the new Directive</a:t>
            </a:r>
          </a:p>
        </p:txBody>
      </p:sp>
      <p:sp>
        <p:nvSpPr>
          <p:cNvPr id="3" name="Content Placeholder 2">
            <a:extLst>
              <a:ext uri="{FF2B5EF4-FFF2-40B4-BE49-F238E27FC236}">
                <a16:creationId xmlns:a16="http://schemas.microsoft.com/office/drawing/2014/main" xmlns="" id="{DF94C9CF-0AF7-125D-AE34-8878093790EF}"/>
              </a:ext>
            </a:extLst>
          </p:cNvPr>
          <p:cNvSpPr>
            <a:spLocks noGrp="1"/>
          </p:cNvSpPr>
          <p:nvPr>
            <p:ph idx="1"/>
          </p:nvPr>
        </p:nvSpPr>
        <p:spPr/>
        <p:txBody>
          <a:bodyPr/>
          <a:lstStyle/>
          <a:p>
            <a:r>
              <a:rPr lang="en-US" dirty="0">
                <a:solidFill>
                  <a:schemeClr val="accent2">
                    <a:lumMod val="75000"/>
                  </a:schemeClr>
                </a:solidFill>
              </a:rPr>
              <a:t>No state issued or approved “form”</a:t>
            </a:r>
          </a:p>
          <a:p>
            <a:r>
              <a:rPr lang="en-US" dirty="0">
                <a:solidFill>
                  <a:schemeClr val="accent2">
                    <a:lumMod val="75000"/>
                  </a:schemeClr>
                </a:solidFill>
              </a:rPr>
              <a:t>Any form document should be able to easily incorporate the “optional” provisions</a:t>
            </a:r>
          </a:p>
          <a:p>
            <a:r>
              <a:rPr lang="en-US" dirty="0">
                <a:solidFill>
                  <a:schemeClr val="accent2">
                    <a:lumMod val="75000"/>
                  </a:schemeClr>
                </a:solidFill>
              </a:rPr>
              <a:t>Keep in mind the goals of flexibility and give clients the opportunity to craft a document specific to them</a:t>
            </a:r>
          </a:p>
        </p:txBody>
      </p:sp>
    </p:spTree>
    <p:extLst>
      <p:ext uri="{BB962C8B-B14F-4D97-AF65-F5344CB8AC3E}">
        <p14:creationId xmlns:p14="http://schemas.microsoft.com/office/powerpoint/2010/main" val="608144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57074D-41C5-9B4A-F0BB-F80362A8C0DF}"/>
              </a:ext>
            </a:extLst>
          </p:cNvPr>
          <p:cNvSpPr>
            <a:spLocks noGrp="1"/>
          </p:cNvSpPr>
          <p:nvPr>
            <p:ph type="title"/>
          </p:nvPr>
        </p:nvSpPr>
        <p:spPr/>
        <p:txBody>
          <a:bodyPr/>
          <a:lstStyle/>
          <a:p>
            <a:r>
              <a:rPr lang="en-US" dirty="0">
                <a:solidFill>
                  <a:schemeClr val="accent2">
                    <a:lumMod val="75000"/>
                  </a:schemeClr>
                </a:solidFill>
              </a:rPr>
              <a:t>Discussing with Clients</a:t>
            </a:r>
          </a:p>
        </p:txBody>
      </p:sp>
      <p:sp>
        <p:nvSpPr>
          <p:cNvPr id="3" name="Content Placeholder 2">
            <a:extLst>
              <a:ext uri="{FF2B5EF4-FFF2-40B4-BE49-F238E27FC236}">
                <a16:creationId xmlns:a16="http://schemas.microsoft.com/office/drawing/2014/main" xmlns="" id="{F31CFDE8-DE3D-141B-E14B-D0943E1843BB}"/>
              </a:ext>
            </a:extLst>
          </p:cNvPr>
          <p:cNvSpPr>
            <a:spLocks noGrp="1"/>
          </p:cNvSpPr>
          <p:nvPr>
            <p:ph idx="1"/>
          </p:nvPr>
        </p:nvSpPr>
        <p:spPr/>
        <p:txBody>
          <a:bodyPr/>
          <a:lstStyle/>
          <a:p>
            <a:r>
              <a:rPr lang="en-US" dirty="0">
                <a:solidFill>
                  <a:schemeClr val="accent2">
                    <a:lumMod val="75000"/>
                  </a:schemeClr>
                </a:solidFill>
              </a:rPr>
              <a:t>Decision fatigue may impact the extent to which you discuss all of the “optional” provisions that can be included </a:t>
            </a:r>
          </a:p>
          <a:p>
            <a:pPr lvl="1"/>
            <a:r>
              <a:rPr lang="en-US" dirty="0">
                <a:solidFill>
                  <a:schemeClr val="accent2">
                    <a:lumMod val="75000"/>
                  </a:schemeClr>
                </a:solidFill>
              </a:rPr>
              <a:t>My approach on those is to be mindful of the situation.  </a:t>
            </a:r>
          </a:p>
          <a:p>
            <a:pPr lvl="1"/>
            <a:r>
              <a:rPr lang="en-US" dirty="0">
                <a:solidFill>
                  <a:schemeClr val="accent2">
                    <a:lumMod val="75000"/>
                  </a:schemeClr>
                </a:solidFill>
              </a:rPr>
              <a:t>In many cases, clients will be glad to address who acts as a proxy and provide treatment directions and end it at that</a:t>
            </a:r>
          </a:p>
        </p:txBody>
      </p:sp>
    </p:spTree>
    <p:extLst>
      <p:ext uri="{BB962C8B-B14F-4D97-AF65-F5344CB8AC3E}">
        <p14:creationId xmlns:p14="http://schemas.microsoft.com/office/powerpoint/2010/main" val="1230108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61A51D-3540-431D-BACB-25F8C42F6710}"/>
              </a:ext>
            </a:extLst>
          </p:cNvPr>
          <p:cNvSpPr>
            <a:spLocks noGrp="1"/>
          </p:cNvSpPr>
          <p:nvPr>
            <p:ph type="title"/>
          </p:nvPr>
        </p:nvSpPr>
        <p:spPr/>
        <p:txBody>
          <a:bodyPr/>
          <a:lstStyle/>
          <a:p>
            <a:r>
              <a:rPr lang="en-US" dirty="0">
                <a:solidFill>
                  <a:schemeClr val="accent2">
                    <a:lumMod val="75000"/>
                  </a:schemeClr>
                </a:solidFill>
              </a:rPr>
              <a:t>Roadmap</a:t>
            </a:r>
          </a:p>
        </p:txBody>
      </p:sp>
      <p:sp>
        <p:nvSpPr>
          <p:cNvPr id="3" name="Content Placeholder 2">
            <a:extLst>
              <a:ext uri="{FF2B5EF4-FFF2-40B4-BE49-F238E27FC236}">
                <a16:creationId xmlns:a16="http://schemas.microsoft.com/office/drawing/2014/main" xmlns="" id="{E8071B73-696E-4367-878A-C283CBBA7FD8}"/>
              </a:ext>
            </a:extLst>
          </p:cNvPr>
          <p:cNvSpPr>
            <a:spLocks noGrp="1"/>
          </p:cNvSpPr>
          <p:nvPr>
            <p:ph idx="1"/>
          </p:nvPr>
        </p:nvSpPr>
        <p:spPr/>
        <p:txBody>
          <a:bodyPr/>
          <a:lstStyle/>
          <a:p>
            <a:r>
              <a:rPr lang="en-US" dirty="0">
                <a:solidFill>
                  <a:schemeClr val="accent2">
                    <a:lumMod val="75000"/>
                  </a:schemeClr>
                </a:solidFill>
              </a:rPr>
              <a:t>Basics of the new law</a:t>
            </a:r>
          </a:p>
          <a:p>
            <a:r>
              <a:rPr lang="en-US" dirty="0">
                <a:solidFill>
                  <a:schemeClr val="accent2">
                    <a:lumMod val="75000"/>
                  </a:schemeClr>
                </a:solidFill>
              </a:rPr>
              <a:t>What is new (and what is not)</a:t>
            </a:r>
          </a:p>
          <a:p>
            <a:r>
              <a:rPr lang="en-US" dirty="0">
                <a:solidFill>
                  <a:schemeClr val="accent2">
                    <a:lumMod val="75000"/>
                  </a:schemeClr>
                </a:solidFill>
              </a:rPr>
              <a:t>Drafting a new directive</a:t>
            </a:r>
          </a:p>
          <a:p>
            <a:r>
              <a:rPr lang="en-US" dirty="0">
                <a:solidFill>
                  <a:schemeClr val="accent2">
                    <a:lumMod val="75000"/>
                  </a:schemeClr>
                </a:solidFill>
              </a:rPr>
              <a:t>Discussions with clients</a:t>
            </a:r>
          </a:p>
        </p:txBody>
      </p:sp>
    </p:spTree>
    <p:extLst>
      <p:ext uri="{BB962C8B-B14F-4D97-AF65-F5344CB8AC3E}">
        <p14:creationId xmlns:p14="http://schemas.microsoft.com/office/powerpoint/2010/main" val="3313662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0A4AE1-B91E-438A-365A-45251AFD0896}"/>
              </a:ext>
            </a:extLst>
          </p:cNvPr>
          <p:cNvSpPr>
            <a:spLocks noGrp="1"/>
          </p:cNvSpPr>
          <p:nvPr>
            <p:ph type="title"/>
          </p:nvPr>
        </p:nvSpPr>
        <p:spPr/>
        <p:txBody>
          <a:bodyPr>
            <a:normAutofit fontScale="90000"/>
          </a:bodyPr>
          <a:lstStyle/>
          <a:p>
            <a:r>
              <a:rPr lang="en-US" dirty="0">
                <a:solidFill>
                  <a:schemeClr val="accent2">
                    <a:lumMod val="75000"/>
                  </a:schemeClr>
                </a:solidFill>
              </a:rPr>
              <a:t>Most Important Discussion Points</a:t>
            </a:r>
            <a:br>
              <a:rPr lang="en-US" dirty="0">
                <a:solidFill>
                  <a:schemeClr val="accent2">
                    <a:lumMod val="75000"/>
                  </a:schemeClr>
                </a:solidFill>
              </a:rPr>
            </a:br>
            <a:r>
              <a:rPr lang="en-US" sz="2800" dirty="0">
                <a:solidFill>
                  <a:schemeClr val="accent2">
                    <a:lumMod val="75000"/>
                  </a:schemeClr>
                </a:solidFill>
              </a:rPr>
              <a:t>(in my opinion)</a:t>
            </a:r>
            <a:endParaRPr lang="en-US" dirty="0">
              <a:solidFill>
                <a:schemeClr val="accent2">
                  <a:lumMod val="75000"/>
                </a:schemeClr>
              </a:solidFill>
            </a:endParaRPr>
          </a:p>
        </p:txBody>
      </p:sp>
      <p:sp>
        <p:nvSpPr>
          <p:cNvPr id="3" name="Content Placeholder 2">
            <a:extLst>
              <a:ext uri="{FF2B5EF4-FFF2-40B4-BE49-F238E27FC236}">
                <a16:creationId xmlns:a16="http://schemas.microsoft.com/office/drawing/2014/main" xmlns="" id="{27FAD4B1-6561-BFC1-E03E-CD0A74C54E43}"/>
              </a:ext>
            </a:extLst>
          </p:cNvPr>
          <p:cNvSpPr>
            <a:spLocks noGrp="1"/>
          </p:cNvSpPr>
          <p:nvPr>
            <p:ph idx="1"/>
          </p:nvPr>
        </p:nvSpPr>
        <p:spPr/>
        <p:txBody>
          <a:bodyPr/>
          <a:lstStyle/>
          <a:p>
            <a:r>
              <a:rPr lang="en-US" dirty="0">
                <a:solidFill>
                  <a:schemeClr val="accent2">
                    <a:lumMod val="75000"/>
                  </a:schemeClr>
                </a:solidFill>
              </a:rPr>
              <a:t>Who acts as health care representative</a:t>
            </a:r>
          </a:p>
          <a:p>
            <a:pPr lvl="1"/>
            <a:r>
              <a:rPr lang="en-US" dirty="0">
                <a:solidFill>
                  <a:schemeClr val="accent2">
                    <a:lumMod val="75000"/>
                  </a:schemeClr>
                </a:solidFill>
              </a:rPr>
              <a:t>Order of priority or requirements to act</a:t>
            </a:r>
          </a:p>
          <a:p>
            <a:r>
              <a:rPr lang="en-US" dirty="0">
                <a:solidFill>
                  <a:schemeClr val="accent2">
                    <a:lumMod val="75000"/>
                  </a:schemeClr>
                </a:solidFill>
              </a:rPr>
              <a:t>Effective Date</a:t>
            </a:r>
          </a:p>
          <a:p>
            <a:pPr lvl="1"/>
            <a:r>
              <a:rPr lang="en-US" dirty="0">
                <a:solidFill>
                  <a:schemeClr val="accent2">
                    <a:lumMod val="75000"/>
                  </a:schemeClr>
                </a:solidFill>
              </a:rPr>
              <a:t>My default</a:t>
            </a:r>
          </a:p>
          <a:p>
            <a:r>
              <a:rPr lang="en-US" dirty="0">
                <a:solidFill>
                  <a:schemeClr val="accent2">
                    <a:lumMod val="75000"/>
                  </a:schemeClr>
                </a:solidFill>
              </a:rPr>
              <a:t>Restrictions on authority?</a:t>
            </a:r>
          </a:p>
          <a:p>
            <a:r>
              <a:rPr lang="en-US" dirty="0">
                <a:solidFill>
                  <a:schemeClr val="accent2">
                    <a:lumMod val="75000"/>
                  </a:schemeClr>
                </a:solidFill>
              </a:rPr>
              <a:t>Decisions and treatment wishes</a:t>
            </a:r>
          </a:p>
          <a:p>
            <a:pPr lvl="1"/>
            <a:r>
              <a:rPr lang="en-US" dirty="0">
                <a:solidFill>
                  <a:schemeClr val="accent2">
                    <a:lumMod val="75000"/>
                  </a:schemeClr>
                </a:solidFill>
              </a:rPr>
              <a:t>Making clients aware of their options</a:t>
            </a:r>
          </a:p>
          <a:p>
            <a:pPr lvl="1"/>
            <a:r>
              <a:rPr lang="en-US" dirty="0">
                <a:solidFill>
                  <a:schemeClr val="accent2">
                    <a:lumMod val="75000"/>
                  </a:schemeClr>
                </a:solidFill>
              </a:rPr>
              <a:t>Proposing language</a:t>
            </a:r>
          </a:p>
        </p:txBody>
      </p:sp>
    </p:spTree>
    <p:extLst>
      <p:ext uri="{BB962C8B-B14F-4D97-AF65-F5344CB8AC3E}">
        <p14:creationId xmlns:p14="http://schemas.microsoft.com/office/powerpoint/2010/main" val="221668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4D9B4D-2C7C-D654-D32A-9229BED09D79}"/>
              </a:ext>
            </a:extLst>
          </p:cNvPr>
          <p:cNvSpPr>
            <a:spLocks noGrp="1"/>
          </p:cNvSpPr>
          <p:nvPr>
            <p:ph type="title"/>
          </p:nvPr>
        </p:nvSpPr>
        <p:spPr/>
        <p:txBody>
          <a:bodyPr/>
          <a:lstStyle/>
          <a:p>
            <a:r>
              <a:rPr lang="en-US" dirty="0">
                <a:solidFill>
                  <a:schemeClr val="accent2">
                    <a:lumMod val="75000"/>
                  </a:schemeClr>
                </a:solidFill>
              </a:rPr>
              <a:t>Experiences?</a:t>
            </a:r>
          </a:p>
        </p:txBody>
      </p:sp>
      <p:sp>
        <p:nvSpPr>
          <p:cNvPr id="3" name="Content Placeholder 2">
            <a:extLst>
              <a:ext uri="{FF2B5EF4-FFF2-40B4-BE49-F238E27FC236}">
                <a16:creationId xmlns:a16="http://schemas.microsoft.com/office/drawing/2014/main" xmlns="" id="{A0CB2F20-D6A0-9644-E683-2FFDF1EA740F}"/>
              </a:ext>
            </a:extLst>
          </p:cNvPr>
          <p:cNvSpPr>
            <a:spLocks noGrp="1"/>
          </p:cNvSpPr>
          <p:nvPr>
            <p:ph idx="1"/>
          </p:nvPr>
        </p:nvSpPr>
        <p:spPr/>
        <p:txBody>
          <a:bodyPr/>
          <a:lstStyle/>
          <a:p>
            <a:r>
              <a:rPr lang="en-US" dirty="0">
                <a:solidFill>
                  <a:schemeClr val="accent2">
                    <a:lumMod val="75000"/>
                  </a:schemeClr>
                </a:solidFill>
              </a:rPr>
              <a:t>Effective date</a:t>
            </a:r>
          </a:p>
          <a:p>
            <a:r>
              <a:rPr lang="en-US" dirty="0">
                <a:solidFill>
                  <a:schemeClr val="accent2">
                    <a:lumMod val="75000"/>
                  </a:schemeClr>
                </a:solidFill>
              </a:rPr>
              <a:t>Treatment directives?</a:t>
            </a:r>
          </a:p>
        </p:txBody>
      </p:sp>
    </p:spTree>
    <p:extLst>
      <p:ext uri="{BB962C8B-B14F-4D97-AF65-F5344CB8AC3E}">
        <p14:creationId xmlns:p14="http://schemas.microsoft.com/office/powerpoint/2010/main" val="1213601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R_PowerPoint_closing.jpg"/>
          <p:cNvPicPr>
            <a:picLocks noGrp="1" noChangeAspect="1"/>
          </p:cNvPicPr>
          <p:nvPr>
            <p:ph idx="1"/>
          </p:nvPr>
        </p:nvPicPr>
        <p:blipFill>
          <a:blip r:embed="rId2">
            <a:extLst>
              <a:ext uri="{28A0092B-C50C-407E-A947-70E740481C1C}">
                <a14:useLocalDpi xmlns:a14="http://schemas.microsoft.com/office/drawing/2010/main" val="0"/>
              </a:ext>
            </a:extLst>
          </a:blip>
          <a:srcRect t="13336" b="13336"/>
          <a:stretch>
            <a:fillRect/>
          </a:stretch>
        </p:blipFill>
        <p:spPr/>
      </p:pic>
      <p:sp>
        <p:nvSpPr>
          <p:cNvPr id="2" name="TextBox 1">
            <a:extLst>
              <a:ext uri="{FF2B5EF4-FFF2-40B4-BE49-F238E27FC236}">
                <a16:creationId xmlns:a16="http://schemas.microsoft.com/office/drawing/2014/main" xmlns="" id="{57BEBA63-880D-48F1-A5D6-AD2CC1F1492F}"/>
              </a:ext>
            </a:extLst>
          </p:cNvPr>
          <p:cNvSpPr txBox="1"/>
          <p:nvPr/>
        </p:nvSpPr>
        <p:spPr>
          <a:xfrm>
            <a:off x="1602463" y="4499572"/>
            <a:ext cx="5966234" cy="923330"/>
          </a:xfrm>
          <a:prstGeom prst="rect">
            <a:avLst/>
          </a:prstGeom>
          <a:noFill/>
        </p:spPr>
        <p:txBody>
          <a:bodyPr wrap="square" rtlCol="0">
            <a:spAutoFit/>
          </a:bodyPr>
          <a:lstStyle/>
          <a:p>
            <a:pPr algn="ctr"/>
            <a:r>
              <a:rPr lang="en-US" dirty="0"/>
              <a:t>Kate DeWeese</a:t>
            </a:r>
          </a:p>
          <a:p>
            <a:pPr algn="ctr"/>
            <a:r>
              <a:rPr lang="en-US" dirty="0">
                <a:hlinkClick r:id="rId3"/>
              </a:rPr>
              <a:t>kdeweese@lawbr.com</a:t>
            </a:r>
            <a:endParaRPr lang="en-US" dirty="0"/>
          </a:p>
          <a:p>
            <a:pPr algn="ctr"/>
            <a:r>
              <a:rPr lang="en-US" dirty="0"/>
              <a:t>(812) 332-9295</a:t>
            </a:r>
          </a:p>
        </p:txBody>
      </p:sp>
    </p:spTree>
    <p:extLst>
      <p:ext uri="{BB962C8B-B14F-4D97-AF65-F5344CB8AC3E}">
        <p14:creationId xmlns:p14="http://schemas.microsoft.com/office/powerpoint/2010/main" val="2143223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latin typeface="Ariel"/>
                <a:cs typeface="Ariel"/>
              </a:rPr>
              <a:t>SEA 204 / Indiana P.L. 50-2021</a:t>
            </a:r>
          </a:p>
        </p:txBody>
      </p:sp>
      <p:sp>
        <p:nvSpPr>
          <p:cNvPr id="3" name="Content Placeholder 2"/>
          <p:cNvSpPr>
            <a:spLocks noGrp="1"/>
          </p:cNvSpPr>
          <p:nvPr>
            <p:ph idx="1"/>
          </p:nvPr>
        </p:nvSpPr>
        <p:spPr/>
        <p:txBody>
          <a:bodyPr/>
          <a:lstStyle/>
          <a:p>
            <a:r>
              <a:rPr lang="en-US" dirty="0">
                <a:solidFill>
                  <a:schemeClr val="accent2">
                    <a:lumMod val="75000"/>
                  </a:schemeClr>
                </a:solidFill>
                <a:latin typeface="Arieal"/>
                <a:cs typeface="Arieal"/>
              </a:rPr>
              <a:t>2021 legislative session – effective July 1, 2021 </a:t>
            </a:r>
          </a:p>
          <a:p>
            <a:r>
              <a:rPr lang="en-US" dirty="0">
                <a:solidFill>
                  <a:schemeClr val="accent2">
                    <a:lumMod val="75000"/>
                  </a:schemeClr>
                </a:solidFill>
                <a:latin typeface="Arieal"/>
                <a:cs typeface="Arieal"/>
              </a:rPr>
              <a:t>Comprehensive overhaul, essentially replacing three different documents</a:t>
            </a:r>
          </a:p>
          <a:p>
            <a:r>
              <a:rPr lang="en-US" dirty="0">
                <a:solidFill>
                  <a:schemeClr val="accent2">
                    <a:lumMod val="75000"/>
                  </a:schemeClr>
                </a:solidFill>
                <a:latin typeface="Arieal"/>
                <a:cs typeface="Arieal"/>
              </a:rPr>
              <a:t>Created new Ind. Code § 16-36-7, consolidated content</a:t>
            </a:r>
          </a:p>
          <a:p>
            <a:r>
              <a:rPr lang="en-US" dirty="0">
                <a:solidFill>
                  <a:schemeClr val="accent2">
                    <a:lumMod val="75000"/>
                  </a:schemeClr>
                </a:solidFill>
                <a:latin typeface="Arieal"/>
                <a:cs typeface="Arieal"/>
              </a:rPr>
              <a:t>18-month transition period – “old” documents can continue to be executed through the end of 2022</a:t>
            </a:r>
          </a:p>
        </p:txBody>
      </p:sp>
    </p:spTree>
    <p:extLst>
      <p:ext uri="{BB962C8B-B14F-4D97-AF65-F5344CB8AC3E}">
        <p14:creationId xmlns:p14="http://schemas.microsoft.com/office/powerpoint/2010/main" val="3612776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46EC9F-B40F-41A3-A636-F16FC1A1CFC8}"/>
              </a:ext>
            </a:extLst>
          </p:cNvPr>
          <p:cNvSpPr>
            <a:spLocks noGrp="1"/>
          </p:cNvSpPr>
          <p:nvPr>
            <p:ph type="title"/>
          </p:nvPr>
        </p:nvSpPr>
        <p:spPr/>
        <p:txBody>
          <a:bodyPr/>
          <a:lstStyle/>
          <a:p>
            <a:r>
              <a:rPr lang="en-US" dirty="0">
                <a:solidFill>
                  <a:schemeClr val="accent2">
                    <a:lumMod val="75000"/>
                  </a:schemeClr>
                </a:solidFill>
              </a:rPr>
              <a:t>Out with the Old</a:t>
            </a:r>
          </a:p>
        </p:txBody>
      </p:sp>
      <p:sp>
        <p:nvSpPr>
          <p:cNvPr id="3" name="Content Placeholder 2">
            <a:extLst>
              <a:ext uri="{FF2B5EF4-FFF2-40B4-BE49-F238E27FC236}">
                <a16:creationId xmlns:a16="http://schemas.microsoft.com/office/drawing/2014/main" xmlns="" id="{62F9D411-D88E-49E2-B232-249116D67680}"/>
              </a:ext>
            </a:extLst>
          </p:cNvPr>
          <p:cNvSpPr>
            <a:spLocks noGrp="1"/>
          </p:cNvSpPr>
          <p:nvPr>
            <p:ph idx="1"/>
          </p:nvPr>
        </p:nvSpPr>
        <p:spPr/>
        <p:txBody>
          <a:bodyPr/>
          <a:lstStyle/>
          <a:p>
            <a:r>
              <a:rPr lang="en-US" dirty="0">
                <a:solidFill>
                  <a:schemeClr val="accent2">
                    <a:lumMod val="75000"/>
                  </a:schemeClr>
                </a:solidFill>
              </a:rPr>
              <a:t>Durable Power of Attorney for Health Care (I.C. 30-5-5-16, -17)</a:t>
            </a:r>
          </a:p>
          <a:p>
            <a:r>
              <a:rPr lang="en-US" dirty="0">
                <a:solidFill>
                  <a:schemeClr val="accent2">
                    <a:lumMod val="75000"/>
                  </a:schemeClr>
                </a:solidFill>
              </a:rPr>
              <a:t>Appointment of Health Care Representative (I.C. 16-36-1-7)</a:t>
            </a:r>
          </a:p>
          <a:p>
            <a:r>
              <a:rPr lang="en-US" dirty="0">
                <a:solidFill>
                  <a:schemeClr val="accent2">
                    <a:lumMod val="75000"/>
                  </a:schemeClr>
                </a:solidFill>
              </a:rPr>
              <a:t>Living Will Declaration (I.C. 16-36-4-10)</a:t>
            </a:r>
          </a:p>
          <a:p>
            <a:endParaRPr lang="en-US" dirty="0">
              <a:solidFill>
                <a:schemeClr val="accent2">
                  <a:lumMod val="75000"/>
                </a:schemeClr>
              </a:solidFill>
            </a:endParaRPr>
          </a:p>
          <a:p>
            <a:pPr marL="0" indent="0" algn="ctr">
              <a:buNone/>
            </a:pPr>
            <a:r>
              <a:rPr lang="en-US" sz="3600" dirty="0">
                <a:solidFill>
                  <a:schemeClr val="accent2">
                    <a:lumMod val="75000"/>
                  </a:schemeClr>
                </a:solidFill>
              </a:rPr>
              <a:t>Why?</a:t>
            </a:r>
          </a:p>
        </p:txBody>
      </p:sp>
    </p:spTree>
    <p:extLst>
      <p:ext uri="{BB962C8B-B14F-4D97-AF65-F5344CB8AC3E}">
        <p14:creationId xmlns:p14="http://schemas.microsoft.com/office/powerpoint/2010/main" val="2442556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62D7E9-B53C-A90E-E21A-43803F7FB813}"/>
              </a:ext>
            </a:extLst>
          </p:cNvPr>
          <p:cNvSpPr>
            <a:spLocks noGrp="1"/>
          </p:cNvSpPr>
          <p:nvPr>
            <p:ph type="title"/>
          </p:nvPr>
        </p:nvSpPr>
        <p:spPr/>
        <p:txBody>
          <a:bodyPr/>
          <a:lstStyle/>
          <a:p>
            <a:r>
              <a:rPr lang="en-US" dirty="0">
                <a:solidFill>
                  <a:schemeClr val="accent2">
                    <a:lumMod val="75000"/>
                  </a:schemeClr>
                </a:solidFill>
              </a:rPr>
              <a:t>Out with the Old</a:t>
            </a:r>
          </a:p>
        </p:txBody>
      </p:sp>
      <p:sp>
        <p:nvSpPr>
          <p:cNvPr id="3" name="Content Placeholder 2">
            <a:extLst>
              <a:ext uri="{FF2B5EF4-FFF2-40B4-BE49-F238E27FC236}">
                <a16:creationId xmlns:a16="http://schemas.microsoft.com/office/drawing/2014/main" xmlns="" id="{20B06F9C-9806-37CC-323E-0E05F785E4E3}"/>
              </a:ext>
            </a:extLst>
          </p:cNvPr>
          <p:cNvSpPr>
            <a:spLocks noGrp="1"/>
          </p:cNvSpPr>
          <p:nvPr>
            <p:ph idx="1"/>
          </p:nvPr>
        </p:nvSpPr>
        <p:spPr/>
        <p:txBody>
          <a:bodyPr>
            <a:normAutofit fontScale="92500" lnSpcReduction="10000"/>
          </a:bodyPr>
          <a:lstStyle/>
          <a:p>
            <a:r>
              <a:rPr lang="en-US" dirty="0">
                <a:solidFill>
                  <a:schemeClr val="accent2">
                    <a:lumMod val="75000"/>
                  </a:schemeClr>
                </a:solidFill>
              </a:rPr>
              <a:t>Latest signed document will control</a:t>
            </a:r>
          </a:p>
          <a:p>
            <a:r>
              <a:rPr lang="en-US" dirty="0">
                <a:solidFill>
                  <a:schemeClr val="accent2">
                    <a:lumMod val="75000"/>
                  </a:schemeClr>
                </a:solidFill>
              </a:rPr>
              <a:t>Any of those documents signed prior to or during the transition period will remain valid and enforceable</a:t>
            </a:r>
          </a:p>
          <a:p>
            <a:r>
              <a:rPr lang="en-US" dirty="0">
                <a:solidFill>
                  <a:schemeClr val="accent2">
                    <a:lumMod val="75000"/>
                  </a:schemeClr>
                </a:solidFill>
              </a:rPr>
              <a:t>Beginning Jan. 1, 2023, will need to use new document</a:t>
            </a:r>
          </a:p>
          <a:p>
            <a:pPr lvl="1"/>
            <a:r>
              <a:rPr lang="en-US" dirty="0">
                <a:solidFill>
                  <a:schemeClr val="accent2">
                    <a:lumMod val="75000"/>
                  </a:schemeClr>
                </a:solidFill>
              </a:rPr>
              <a:t>If a general Power of Attorney is signed that contains health care powers, those will be void, but the rest will be valid and enforceable.</a:t>
            </a:r>
          </a:p>
          <a:p>
            <a:r>
              <a:rPr lang="en-US" dirty="0">
                <a:solidFill>
                  <a:schemeClr val="accent2">
                    <a:lumMod val="75000"/>
                  </a:schemeClr>
                </a:solidFill>
              </a:rPr>
              <a:t>Living Will not </a:t>
            </a:r>
            <a:r>
              <a:rPr lang="en-US" i="1" dirty="0">
                <a:solidFill>
                  <a:schemeClr val="accent2">
                    <a:lumMod val="75000"/>
                  </a:schemeClr>
                </a:solidFill>
              </a:rPr>
              <a:t>completely</a:t>
            </a:r>
            <a:r>
              <a:rPr lang="en-US" dirty="0">
                <a:solidFill>
                  <a:schemeClr val="accent2">
                    <a:lumMod val="75000"/>
                  </a:schemeClr>
                </a:solidFill>
              </a:rPr>
              <a:t> going away</a:t>
            </a:r>
          </a:p>
        </p:txBody>
      </p:sp>
    </p:spTree>
    <p:extLst>
      <p:ext uri="{BB962C8B-B14F-4D97-AF65-F5344CB8AC3E}">
        <p14:creationId xmlns:p14="http://schemas.microsoft.com/office/powerpoint/2010/main" val="304127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0333CD-942E-407B-871E-7B5B34A8FA31}"/>
              </a:ext>
            </a:extLst>
          </p:cNvPr>
          <p:cNvSpPr>
            <a:spLocks noGrp="1"/>
          </p:cNvSpPr>
          <p:nvPr>
            <p:ph type="title"/>
          </p:nvPr>
        </p:nvSpPr>
        <p:spPr/>
        <p:txBody>
          <a:bodyPr/>
          <a:lstStyle/>
          <a:p>
            <a:r>
              <a:rPr lang="en-US" dirty="0">
                <a:solidFill>
                  <a:schemeClr val="accent2">
                    <a:lumMod val="75000"/>
                  </a:schemeClr>
                </a:solidFill>
              </a:rPr>
              <a:t>And in With the New</a:t>
            </a:r>
          </a:p>
        </p:txBody>
      </p:sp>
      <p:sp>
        <p:nvSpPr>
          <p:cNvPr id="3" name="Content Placeholder 2">
            <a:extLst>
              <a:ext uri="{FF2B5EF4-FFF2-40B4-BE49-F238E27FC236}">
                <a16:creationId xmlns:a16="http://schemas.microsoft.com/office/drawing/2014/main" xmlns="" id="{8DBCEFF0-63DE-4B11-9089-7BF16A1941C3}"/>
              </a:ext>
            </a:extLst>
          </p:cNvPr>
          <p:cNvSpPr>
            <a:spLocks noGrp="1"/>
          </p:cNvSpPr>
          <p:nvPr>
            <p:ph idx="1"/>
          </p:nvPr>
        </p:nvSpPr>
        <p:spPr/>
        <p:txBody>
          <a:bodyPr/>
          <a:lstStyle/>
          <a:p>
            <a:r>
              <a:rPr lang="en-US" dirty="0">
                <a:solidFill>
                  <a:schemeClr val="accent2">
                    <a:lumMod val="75000"/>
                  </a:schemeClr>
                </a:solidFill>
              </a:rPr>
              <a:t>Advance Directive for Health Care</a:t>
            </a:r>
          </a:p>
          <a:p>
            <a:pPr lvl="1"/>
            <a:r>
              <a:rPr lang="en-US" dirty="0">
                <a:solidFill>
                  <a:schemeClr val="accent2">
                    <a:lumMod val="75000"/>
                  </a:schemeClr>
                </a:solidFill>
              </a:rPr>
              <a:t>Allows clients to do two (big picture) things:</a:t>
            </a:r>
          </a:p>
          <a:p>
            <a:pPr lvl="2"/>
            <a:r>
              <a:rPr lang="en-US" dirty="0">
                <a:solidFill>
                  <a:schemeClr val="accent2">
                    <a:lumMod val="75000"/>
                  </a:schemeClr>
                </a:solidFill>
              </a:rPr>
              <a:t>Identify a proxy decision maker (Health Care Representative)</a:t>
            </a:r>
          </a:p>
          <a:p>
            <a:pPr lvl="2"/>
            <a:r>
              <a:rPr lang="en-US" dirty="0">
                <a:solidFill>
                  <a:schemeClr val="accent2">
                    <a:lumMod val="75000"/>
                  </a:schemeClr>
                </a:solidFill>
              </a:rPr>
              <a:t>Specify treatment wishes</a:t>
            </a:r>
          </a:p>
          <a:p>
            <a:pPr lvl="1"/>
            <a:r>
              <a:rPr lang="en-US" dirty="0">
                <a:solidFill>
                  <a:schemeClr val="accent2">
                    <a:lumMod val="75000"/>
                  </a:schemeClr>
                </a:solidFill>
              </a:rPr>
              <a:t>No “official form”</a:t>
            </a:r>
          </a:p>
          <a:p>
            <a:pPr lvl="1"/>
            <a:r>
              <a:rPr lang="en-US" dirty="0">
                <a:solidFill>
                  <a:schemeClr val="accent2">
                    <a:lumMod val="75000"/>
                  </a:schemeClr>
                </a:solidFill>
              </a:rPr>
              <a:t>The individual signing is a “declarant”; the proxy decision maker is a “health care representative”</a:t>
            </a:r>
          </a:p>
          <a:p>
            <a:pPr lvl="1"/>
            <a:endParaRPr lang="en-US" dirty="0">
              <a:solidFill>
                <a:schemeClr val="accent2">
                  <a:lumMod val="75000"/>
                </a:schemeClr>
              </a:solidFill>
            </a:endParaRPr>
          </a:p>
          <a:p>
            <a:pPr lvl="1"/>
            <a:endParaRPr lang="en-US" dirty="0">
              <a:solidFill>
                <a:schemeClr val="accent2">
                  <a:lumMod val="75000"/>
                </a:schemeClr>
              </a:solidFill>
            </a:endParaRPr>
          </a:p>
        </p:txBody>
      </p:sp>
    </p:spTree>
    <p:extLst>
      <p:ext uri="{BB962C8B-B14F-4D97-AF65-F5344CB8AC3E}">
        <p14:creationId xmlns:p14="http://schemas.microsoft.com/office/powerpoint/2010/main" val="4038472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latin typeface="Ariel"/>
                <a:cs typeface="Ariel"/>
              </a:rPr>
              <a:t>Execution </a:t>
            </a:r>
            <a:r>
              <a:rPr lang="en-US">
                <a:solidFill>
                  <a:schemeClr val="accent2">
                    <a:lumMod val="75000"/>
                  </a:schemeClr>
                </a:solidFill>
                <a:latin typeface="Ariel"/>
                <a:cs typeface="Ariel"/>
              </a:rPr>
              <a:t>of Directive</a:t>
            </a:r>
            <a:endParaRPr lang="en-US" dirty="0">
              <a:solidFill>
                <a:schemeClr val="accent2">
                  <a:lumMod val="75000"/>
                </a:schemeClr>
              </a:solidFill>
              <a:latin typeface="Ariel"/>
              <a:cs typeface="Ariel"/>
            </a:endParaRPr>
          </a:p>
        </p:txBody>
      </p:sp>
      <p:sp>
        <p:nvSpPr>
          <p:cNvPr id="3" name="Content Placeholder 2"/>
          <p:cNvSpPr>
            <a:spLocks noGrp="1"/>
          </p:cNvSpPr>
          <p:nvPr>
            <p:ph idx="1"/>
          </p:nvPr>
        </p:nvSpPr>
        <p:spPr/>
        <p:txBody>
          <a:bodyPr>
            <a:normAutofit lnSpcReduction="10000"/>
          </a:bodyPr>
          <a:lstStyle/>
          <a:p>
            <a:r>
              <a:rPr lang="en-US" dirty="0">
                <a:solidFill>
                  <a:schemeClr val="accent2">
                    <a:lumMod val="75000"/>
                  </a:schemeClr>
                </a:solidFill>
                <a:latin typeface="Ariel"/>
                <a:cs typeface="Ariel"/>
              </a:rPr>
              <a:t>Can be signed electronically or on paper</a:t>
            </a:r>
          </a:p>
          <a:p>
            <a:r>
              <a:rPr lang="en-US" dirty="0">
                <a:solidFill>
                  <a:schemeClr val="accent2">
                    <a:lumMod val="75000"/>
                  </a:schemeClr>
                </a:solidFill>
                <a:latin typeface="Ariel"/>
                <a:cs typeface="Ariel"/>
              </a:rPr>
              <a:t>Declarant can sign personally or can direct some other adult to sign</a:t>
            </a:r>
          </a:p>
          <a:p>
            <a:r>
              <a:rPr lang="en-US" i="1" dirty="0">
                <a:solidFill>
                  <a:schemeClr val="accent2">
                    <a:lumMod val="75000"/>
                  </a:schemeClr>
                </a:solidFill>
                <a:latin typeface="Ariel"/>
                <a:cs typeface="Ariel"/>
              </a:rPr>
              <a:t>Either</a:t>
            </a:r>
            <a:r>
              <a:rPr lang="en-US" dirty="0">
                <a:solidFill>
                  <a:schemeClr val="accent2">
                    <a:lumMod val="75000"/>
                  </a:schemeClr>
                </a:solidFill>
                <a:latin typeface="Ariel"/>
                <a:cs typeface="Ariel"/>
              </a:rPr>
              <a:t> two adult witnesses, at least one of whom is not the spouse or other relative of the declarant, </a:t>
            </a:r>
            <a:r>
              <a:rPr lang="en-US" i="1" dirty="0">
                <a:solidFill>
                  <a:schemeClr val="accent2">
                    <a:lumMod val="75000"/>
                  </a:schemeClr>
                </a:solidFill>
                <a:latin typeface="Ariel"/>
                <a:cs typeface="Ariel"/>
              </a:rPr>
              <a:t>OR</a:t>
            </a:r>
            <a:r>
              <a:rPr lang="en-US" dirty="0">
                <a:solidFill>
                  <a:schemeClr val="accent2">
                    <a:lumMod val="75000"/>
                  </a:schemeClr>
                </a:solidFill>
                <a:latin typeface="Ariel"/>
                <a:cs typeface="Ariel"/>
              </a:rPr>
              <a:t> signing or acknowledgement  by the declarant in the presence of a notary</a:t>
            </a:r>
          </a:p>
          <a:p>
            <a:pPr lvl="1"/>
            <a:r>
              <a:rPr lang="en-US" dirty="0">
                <a:solidFill>
                  <a:schemeClr val="accent2">
                    <a:lumMod val="75000"/>
                  </a:schemeClr>
                </a:solidFill>
                <a:latin typeface="Ariel"/>
                <a:cs typeface="Ariel"/>
              </a:rPr>
              <a:t>Could be remote online notarization</a:t>
            </a:r>
          </a:p>
        </p:txBody>
      </p:sp>
    </p:spTree>
    <p:extLst>
      <p:ext uri="{BB962C8B-B14F-4D97-AF65-F5344CB8AC3E}">
        <p14:creationId xmlns:p14="http://schemas.microsoft.com/office/powerpoint/2010/main" val="2921067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latin typeface="Ariel"/>
                <a:cs typeface="Ariel"/>
              </a:rPr>
              <a:t>Execution of Directive</a:t>
            </a:r>
          </a:p>
        </p:txBody>
      </p:sp>
      <p:sp>
        <p:nvSpPr>
          <p:cNvPr id="3" name="Content Placeholder 2"/>
          <p:cNvSpPr>
            <a:spLocks noGrp="1"/>
          </p:cNvSpPr>
          <p:nvPr>
            <p:ph idx="1"/>
          </p:nvPr>
        </p:nvSpPr>
        <p:spPr/>
        <p:txBody>
          <a:bodyPr>
            <a:normAutofit fontScale="92500" lnSpcReduction="20000"/>
          </a:bodyPr>
          <a:lstStyle/>
          <a:p>
            <a:r>
              <a:rPr lang="en-US" dirty="0">
                <a:solidFill>
                  <a:schemeClr val="accent2">
                    <a:lumMod val="75000"/>
                  </a:schemeClr>
                </a:solidFill>
              </a:rPr>
              <a:t>If declarant doesn’t have access to or can’t use technology for electronic/digital signing with remote witnessing or notarization:</a:t>
            </a:r>
          </a:p>
          <a:p>
            <a:pPr lvl="1"/>
            <a:r>
              <a:rPr lang="en-US" dirty="0">
                <a:solidFill>
                  <a:schemeClr val="accent2">
                    <a:lumMod val="75000"/>
                  </a:schemeClr>
                </a:solidFill>
              </a:rPr>
              <a:t>Declarant and witnesses or notary can sign </a:t>
            </a:r>
            <a:r>
              <a:rPr lang="en-US" b="1" dirty="0">
                <a:solidFill>
                  <a:schemeClr val="accent2">
                    <a:lumMod val="75000"/>
                  </a:schemeClr>
                </a:solidFill>
              </a:rPr>
              <a:t>counterparts</a:t>
            </a:r>
            <a:r>
              <a:rPr lang="en-US" dirty="0">
                <a:solidFill>
                  <a:schemeClr val="accent2">
                    <a:lumMod val="75000"/>
                  </a:schemeClr>
                </a:solidFill>
              </a:rPr>
              <a:t> as long as properly supervised and counterparts are combined into a complete document within 10 business days </a:t>
            </a:r>
          </a:p>
          <a:p>
            <a:pPr lvl="1"/>
            <a:r>
              <a:rPr lang="en-US" dirty="0">
                <a:solidFill>
                  <a:schemeClr val="accent2">
                    <a:lumMod val="75000"/>
                  </a:schemeClr>
                </a:solidFill>
              </a:rPr>
              <a:t>Declarant and witnesses can sign using audio only interaction IF not possible for declarant to sign with direct physical presence, counterparts or remote technology AND IF all witnesses satisfy themselves that they have verified the declarant’s identity and ability to consent.</a:t>
            </a:r>
          </a:p>
        </p:txBody>
      </p:sp>
    </p:spTree>
    <p:extLst>
      <p:ext uri="{BB962C8B-B14F-4D97-AF65-F5344CB8AC3E}">
        <p14:creationId xmlns:p14="http://schemas.microsoft.com/office/powerpoint/2010/main" val="3605322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21178D-AD51-83FA-B80D-E25DD3205250}"/>
              </a:ext>
            </a:extLst>
          </p:cNvPr>
          <p:cNvSpPr>
            <a:spLocks noGrp="1"/>
          </p:cNvSpPr>
          <p:nvPr>
            <p:ph type="title"/>
          </p:nvPr>
        </p:nvSpPr>
        <p:spPr/>
        <p:txBody>
          <a:bodyPr/>
          <a:lstStyle/>
          <a:p>
            <a:r>
              <a:rPr lang="en-US" dirty="0">
                <a:solidFill>
                  <a:schemeClr val="accent2">
                    <a:lumMod val="75000"/>
                  </a:schemeClr>
                </a:solidFill>
              </a:rPr>
              <a:t>Revocation</a:t>
            </a:r>
          </a:p>
        </p:txBody>
      </p:sp>
      <p:sp>
        <p:nvSpPr>
          <p:cNvPr id="3" name="Content Placeholder 2">
            <a:extLst>
              <a:ext uri="{FF2B5EF4-FFF2-40B4-BE49-F238E27FC236}">
                <a16:creationId xmlns:a16="http://schemas.microsoft.com/office/drawing/2014/main" xmlns="" id="{BDBBCACD-C7B8-B5C6-550E-35BCAB620FF8}"/>
              </a:ext>
            </a:extLst>
          </p:cNvPr>
          <p:cNvSpPr>
            <a:spLocks noGrp="1"/>
          </p:cNvSpPr>
          <p:nvPr>
            <p:ph idx="1"/>
          </p:nvPr>
        </p:nvSpPr>
        <p:spPr/>
        <p:txBody>
          <a:bodyPr/>
          <a:lstStyle/>
          <a:p>
            <a:r>
              <a:rPr lang="en-US" dirty="0">
                <a:solidFill>
                  <a:schemeClr val="accent2">
                    <a:lumMod val="75000"/>
                  </a:schemeClr>
                </a:solidFill>
              </a:rPr>
              <a:t>Signing another advance directive</a:t>
            </a:r>
          </a:p>
          <a:p>
            <a:r>
              <a:rPr lang="en-US" dirty="0">
                <a:solidFill>
                  <a:schemeClr val="accent2">
                    <a:lumMod val="75000"/>
                  </a:schemeClr>
                </a:solidFill>
              </a:rPr>
              <a:t>Signing an express revocation</a:t>
            </a:r>
          </a:p>
          <a:p>
            <a:r>
              <a:rPr lang="en-US" dirty="0">
                <a:solidFill>
                  <a:schemeClr val="accent2">
                    <a:lumMod val="75000"/>
                  </a:schemeClr>
                </a:solidFill>
              </a:rPr>
              <a:t>Orally expressing present intention in direct physical presence of a health care provider to:</a:t>
            </a:r>
          </a:p>
          <a:p>
            <a:pPr lvl="1"/>
            <a:r>
              <a:rPr lang="en-US" dirty="0">
                <a:solidFill>
                  <a:schemeClr val="accent2">
                    <a:lumMod val="75000"/>
                  </a:schemeClr>
                </a:solidFill>
              </a:rPr>
              <a:t>Revoke the entire directive</a:t>
            </a:r>
          </a:p>
          <a:p>
            <a:pPr lvl="1"/>
            <a:r>
              <a:rPr lang="en-US" dirty="0">
                <a:solidFill>
                  <a:schemeClr val="accent2">
                    <a:lumMod val="75000"/>
                  </a:schemeClr>
                </a:solidFill>
              </a:rPr>
              <a:t>Revoke a designation of one or more HCRs</a:t>
            </a:r>
          </a:p>
          <a:p>
            <a:pPr lvl="1"/>
            <a:r>
              <a:rPr lang="en-US" dirty="0">
                <a:solidFill>
                  <a:schemeClr val="accent2">
                    <a:lumMod val="75000"/>
                  </a:schemeClr>
                </a:solidFill>
              </a:rPr>
              <a:t>Revoke one or more specific health care decisions or desires or treatment preferences</a:t>
            </a:r>
          </a:p>
        </p:txBody>
      </p:sp>
    </p:spTree>
    <p:extLst>
      <p:ext uri="{BB962C8B-B14F-4D97-AF65-F5344CB8AC3E}">
        <p14:creationId xmlns:p14="http://schemas.microsoft.com/office/powerpoint/2010/main" val="4405489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517</TotalTime>
  <Words>1111</Words>
  <Application>Microsoft Office PowerPoint</Application>
  <PresentationFormat>On-screen Show (4:3)</PresentationFormat>
  <Paragraphs>116</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Roadmap</vt:lpstr>
      <vt:lpstr>SEA 204 / Indiana P.L. 50-2021</vt:lpstr>
      <vt:lpstr>Out with the Old</vt:lpstr>
      <vt:lpstr>Out with the Old</vt:lpstr>
      <vt:lpstr>And in With the New</vt:lpstr>
      <vt:lpstr>Execution of Directive</vt:lpstr>
      <vt:lpstr>Execution of Directive</vt:lpstr>
      <vt:lpstr>Revocation</vt:lpstr>
      <vt:lpstr>Defined Terms</vt:lpstr>
      <vt:lpstr>Effective Date</vt:lpstr>
      <vt:lpstr>Conflict in Instructions</vt:lpstr>
      <vt:lpstr>Content of Directive</vt:lpstr>
      <vt:lpstr>Health Care Representative</vt:lpstr>
      <vt:lpstr>Health Care Representative</vt:lpstr>
      <vt:lpstr>Other Optional Provisions</vt:lpstr>
      <vt:lpstr>Content of Directive</vt:lpstr>
      <vt:lpstr>Drafting the new Directive</vt:lpstr>
      <vt:lpstr>Discussing with Clients</vt:lpstr>
      <vt:lpstr>Most Important Discussion Points (in my opinion)</vt:lpstr>
      <vt:lpstr>Experiences?</vt:lpstr>
      <vt:lpstr>PowerPoint Presentation</vt:lpstr>
    </vt:vector>
  </TitlesOfParts>
  <Company>Willow Marketing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Manuszak</dc:creator>
  <cp:lastModifiedBy>owner</cp:lastModifiedBy>
  <cp:revision>10</cp:revision>
  <dcterms:created xsi:type="dcterms:W3CDTF">2015-09-07T18:39:30Z</dcterms:created>
  <dcterms:modified xsi:type="dcterms:W3CDTF">2022-05-13T11:53:01Z</dcterms:modified>
</cp:coreProperties>
</file>