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7"/>
  </p:notesMasterIdLst>
  <p:handoutMasterIdLst>
    <p:handoutMasterId r:id="rId48"/>
  </p:handoutMasterIdLst>
  <p:sldIdLst>
    <p:sldId id="303" r:id="rId2"/>
    <p:sldId id="266" r:id="rId3"/>
    <p:sldId id="267" r:id="rId4"/>
    <p:sldId id="268" r:id="rId5"/>
    <p:sldId id="269" r:id="rId6"/>
    <p:sldId id="270" r:id="rId7"/>
    <p:sldId id="292" r:id="rId8"/>
    <p:sldId id="325" r:id="rId9"/>
    <p:sldId id="271" r:id="rId10"/>
    <p:sldId id="326" r:id="rId11"/>
    <p:sldId id="272" r:id="rId12"/>
    <p:sldId id="274" r:id="rId13"/>
    <p:sldId id="275" r:id="rId14"/>
    <p:sldId id="276" r:id="rId15"/>
    <p:sldId id="283" r:id="rId16"/>
    <p:sldId id="284" r:id="rId17"/>
    <p:sldId id="300" r:id="rId18"/>
    <p:sldId id="301" r:id="rId19"/>
    <p:sldId id="327" r:id="rId20"/>
    <p:sldId id="336" r:id="rId21"/>
    <p:sldId id="328" r:id="rId22"/>
    <p:sldId id="330" r:id="rId23"/>
    <p:sldId id="331" r:id="rId24"/>
    <p:sldId id="338" r:id="rId25"/>
    <p:sldId id="337" r:id="rId26"/>
    <p:sldId id="332" r:id="rId27"/>
    <p:sldId id="333" r:id="rId28"/>
    <p:sldId id="334" r:id="rId29"/>
    <p:sldId id="277" r:id="rId30"/>
    <p:sldId id="316" r:id="rId31"/>
    <p:sldId id="278" r:id="rId32"/>
    <p:sldId id="317" r:id="rId33"/>
    <p:sldId id="279" r:id="rId34"/>
    <p:sldId id="280" r:id="rId35"/>
    <p:sldId id="281" r:id="rId36"/>
    <p:sldId id="282" r:id="rId37"/>
    <p:sldId id="318" r:id="rId38"/>
    <p:sldId id="312" r:id="rId39"/>
    <p:sldId id="294" r:id="rId40"/>
    <p:sldId id="295" r:id="rId41"/>
    <p:sldId id="296" r:id="rId42"/>
    <p:sldId id="297" r:id="rId43"/>
    <p:sldId id="290" r:id="rId44"/>
    <p:sldId id="291" r:id="rId45"/>
    <p:sldId id="335" r:id="rId46"/>
  </p:sldIdLst>
  <p:sldSz cx="9144000" cy="6858000" type="screen4x3"/>
  <p:notesSz cx="9363075" cy="7077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08" autoAdjust="0"/>
    <p:restoredTop sz="94625" autoAdjust="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3223" y="0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79064-4CA3-4F09-A863-7EF3A04D682D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21902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3223" y="6721902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D78F2-C675-4BF3-877E-D413D92C71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77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3577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B52C032-8693-4875-B4BF-2B22EBCA3859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530225"/>
            <a:ext cx="3540125" cy="265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308" y="3361611"/>
            <a:ext cx="7490460" cy="31846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3577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F9F36A6-746E-427A-8232-823EAD1611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5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0F32C-91FD-46E4-AE8A-3ADEC8E469A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F36A6-746E-427A-8232-823EAD1611B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F34-DD15-4D78-8B0F-B45982016736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8D29-32E1-4EB1-8050-63608E7DCE53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D64E-31BF-4A5F-A074-7A134ED962DF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36BA-AB34-42A6-9163-99531EDFA5FB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31A7-3A90-463E-A79A-C5A31540AA48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4F68-169A-459F-9F1B-429066DB1F7B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BA782-0EDB-4091-82AC-E792B7505A5A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7F04-D657-415F-81CE-614AC9EE8B2E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6CBA-8B75-4703-B60E-FC4148F9F4E4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A2C3-54A5-4C80-9FBA-2EBFD142B8D8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971DE-0675-4EB4-83D5-15EBA7EBFED7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162A0-64E9-468C-A60A-0D9A4BB05A89}" type="datetime1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Presentation Materials © Davidson Gift Design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08CF2-CB2C-47FF-941B-791A7C332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153400" cy="3048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Tax Minimization and Good Planning for Self and Loved Ones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Charitable Plans That Benefit Clients and Community –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Featuring Life Stage Gifts 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“Help  Keep Some Money Local”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89925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Papyrus" pitchFamily="66" charset="0"/>
                <a:ea typeface="Calibri" panose="020F0502020204030204" pitchFamily="34" charset="0"/>
              </a:rPr>
              <a:t>Pamela J.  Davidson , J.D.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Papyrus" pitchFamily="66" charset="0"/>
                <a:ea typeface="Calibri" panose="020F0502020204030204" pitchFamily="34" charset="0"/>
              </a:rPr>
              <a:t>Davidson Gift Design 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Papyrus" pitchFamily="66" charset="0"/>
                <a:ea typeface="Calibri" panose="020F0502020204030204" pitchFamily="34" charset="0"/>
              </a:rPr>
              <a:t>Thompson  &amp; Associates</a:t>
            </a:r>
          </a:p>
          <a:p>
            <a:pPr>
              <a:spcBef>
                <a:spcPts val="0"/>
              </a:spcBef>
            </a:pPr>
            <a:endParaRPr lang="en-US" sz="1800" b="1" dirty="0" smtClean="0">
              <a:solidFill>
                <a:schemeClr val="tx1"/>
              </a:solidFill>
              <a:latin typeface="Papyrus" pitchFamily="66" charset="0"/>
              <a:ea typeface="Calibri" panose="020F0502020204030204" pitchFamily="34" charset="0"/>
            </a:endParaRPr>
          </a:p>
          <a:p>
            <a:r>
              <a:rPr lang="en-US" sz="18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n-US" sz="1800" b="1" dirty="0" smtClean="0"/>
              <a:t>Hoosier Hills Estate Planning Council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Bloomington, Indiana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May 20, 2022</a:t>
            </a:r>
          </a:p>
          <a:p>
            <a:pPr>
              <a:spcBef>
                <a:spcPts val="0"/>
              </a:spcBef>
            </a:pPr>
            <a:endParaRPr lang="en-US" sz="1800" b="1" dirty="0" smtClean="0">
              <a:solidFill>
                <a:schemeClr val="tx1"/>
              </a:solidFill>
              <a:latin typeface="Papyrus" pitchFamily="66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 b="1" dirty="0" smtClean="0">
              <a:solidFill>
                <a:schemeClr val="tx1"/>
              </a:solidFill>
              <a:latin typeface="Papyrus" pitchFamily="66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 b="1" dirty="0" smtClean="0">
              <a:solidFill>
                <a:schemeClr val="tx1"/>
              </a:solidFill>
              <a:latin typeface="Papyrus" pitchFamily="66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pPr marL="908050" lvl="1" indent="-450850">
              <a:spcBef>
                <a:spcPts val="672"/>
              </a:spcBef>
              <a:spcAft>
                <a:spcPts val="1800"/>
              </a:spcAft>
            </a:pPr>
            <a:r>
              <a:rPr lang="en-US" dirty="0" smtClean="0"/>
              <a:t>Sale of closely-held C corporation by a majority owner</a:t>
            </a:r>
          </a:p>
          <a:p>
            <a:pPr marL="908050" lvl="1" indent="-450850">
              <a:spcBef>
                <a:spcPts val="672"/>
              </a:spcBef>
              <a:spcAft>
                <a:spcPts val="1800"/>
              </a:spcAft>
            </a:pPr>
            <a:r>
              <a:rPr lang="en-US" dirty="0" smtClean="0"/>
              <a:t>Retirement Planning -- A series of deferred payment charitable gift annuities</a:t>
            </a:r>
          </a:p>
          <a:p>
            <a:pPr marL="908050" lvl="1" indent="-450850">
              <a:spcBef>
                <a:spcPts val="672"/>
              </a:spcBef>
              <a:spcAft>
                <a:spcPts val="1800"/>
              </a:spcAft>
            </a:pPr>
            <a:r>
              <a:rPr lang="en-US" dirty="0" smtClean="0"/>
              <a:t>Short-term (10/15, up to 20 years) term of years charitable remainder trusts to divert income to children/grandchildren</a:t>
            </a:r>
          </a:p>
          <a:p>
            <a:pPr lvl="1"/>
            <a:endParaRPr lang="en-US" sz="3000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pPr marL="908050" lvl="1" indent="-450850">
              <a:spcBef>
                <a:spcPts val="672"/>
              </a:spcBef>
              <a:spcAft>
                <a:spcPts val="2400"/>
              </a:spcAft>
            </a:pPr>
            <a:r>
              <a:rPr lang="en-US" sz="3000" dirty="0" smtClean="0"/>
              <a:t>Earnings bailout from a closely-held C corporation</a:t>
            </a:r>
          </a:p>
          <a:p>
            <a:pPr marL="908050" lvl="1" indent="-450850">
              <a:spcBef>
                <a:spcPts val="672"/>
              </a:spcBef>
              <a:spcAft>
                <a:spcPts val="2400"/>
              </a:spcAft>
            </a:pPr>
            <a:r>
              <a:rPr lang="en-US" sz="3000" dirty="0" smtClean="0"/>
              <a:t>Child or grandchild as remainder beneficiary of a charitable lead trust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447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BENEFICIAL DESIGNATION GIFTS –</a:t>
            </a:r>
            <a:br>
              <a:rPr lang="en-US" sz="2800" b="1" dirty="0" smtClean="0"/>
            </a:br>
            <a:r>
              <a:rPr lang="en-US" sz="2800" b="1" dirty="0" smtClean="0"/>
              <a:t>SMART AND REVOCABLE GIFT OPTIONS</a:t>
            </a:r>
            <a:br>
              <a:rPr lang="en-US" sz="2800" b="1" dirty="0" smtClean="0"/>
            </a:br>
            <a:r>
              <a:rPr lang="en-US" sz="2800" b="1" dirty="0" smtClean="0"/>
              <a:t>FOR JUST ABOUT EVERYONE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038600"/>
          </a:xfrm>
        </p:spPr>
        <p:txBody>
          <a:bodyPr>
            <a:normAutofit/>
          </a:bodyPr>
          <a:lstStyle/>
          <a:p>
            <a:pPr lvl="0"/>
            <a:endParaRPr lang="en-US" sz="1200" dirty="0" smtClean="0"/>
          </a:p>
          <a:p>
            <a:pPr lvl="0"/>
            <a:r>
              <a:rPr lang="en-US" sz="2800" dirty="0" smtClean="0"/>
              <a:t>Retirement plan assets – may well be that individual’s largest asset holding</a:t>
            </a:r>
          </a:p>
          <a:p>
            <a:pPr lvl="0"/>
            <a:endParaRPr lang="en-US" sz="1200" dirty="0" smtClean="0"/>
          </a:p>
          <a:p>
            <a:pPr marL="339725" indent="-339725"/>
            <a:r>
              <a:rPr lang="en-US" sz="2800" dirty="0" smtClean="0">
                <a:ea typeface="Times New Roman"/>
              </a:rPr>
              <a:t>Retirement plan assets are among the most expensive for family to inherit due to potentially heavy taxation</a:t>
            </a:r>
          </a:p>
          <a:p>
            <a:pPr marL="339725" indent="-339725"/>
            <a:endParaRPr lang="en-US" sz="1200" dirty="0" smtClean="0">
              <a:ea typeface="Times New Roman"/>
            </a:endParaRPr>
          </a:p>
          <a:p>
            <a:pPr marL="339725" indent="-339725"/>
            <a:r>
              <a:rPr lang="en-US" sz="2800" dirty="0" smtClean="0">
                <a:ea typeface="Times New Roman"/>
              </a:rPr>
              <a:t>Income tax on retirement plans is simply deferred</a:t>
            </a:r>
          </a:p>
          <a:p>
            <a:pPr marL="339725" indent="-339725"/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5334000"/>
          </a:xfrm>
        </p:spPr>
        <p:txBody>
          <a:bodyPr>
            <a:normAutofit lnSpcReduction="10000"/>
          </a:bodyPr>
          <a:lstStyle/>
          <a:p>
            <a:endParaRPr lang="en-US" dirty="0">
              <a:ea typeface="Times New Roman"/>
            </a:endParaRPr>
          </a:p>
          <a:p>
            <a:r>
              <a:rPr lang="en-US" sz="2800" b="1" dirty="0" smtClean="0">
                <a:ea typeface="Times New Roman"/>
              </a:rPr>
              <a:t>Consider using for charitable purposes the most expensive assets family can inherit</a:t>
            </a:r>
          </a:p>
          <a:p>
            <a:endParaRPr lang="en-US" sz="2800" dirty="0" smtClean="0">
              <a:ea typeface="Times New Roman"/>
            </a:endParaRPr>
          </a:p>
          <a:p>
            <a:pPr lvl="0"/>
            <a:r>
              <a:rPr lang="en-US" sz="2800" dirty="0" smtClean="0">
                <a:ea typeface="Times New Roman"/>
              </a:rPr>
              <a:t>Can designate a percentage (NEVER an amount) of one or more of one or more retirement plan assets to individuals and/or various charities – designation </a:t>
            </a:r>
            <a:r>
              <a:rPr lang="en-US" sz="2800" b="1" dirty="0" smtClean="0">
                <a:ea typeface="Times New Roman"/>
              </a:rPr>
              <a:t>revocable</a:t>
            </a:r>
            <a:r>
              <a:rPr lang="en-US" sz="2800" dirty="0" smtClean="0">
                <a:ea typeface="Times New Roman"/>
              </a:rPr>
              <a:t> during life</a:t>
            </a:r>
          </a:p>
          <a:p>
            <a:pPr lvl="0"/>
            <a:endParaRPr lang="en-US" sz="2800" dirty="0" smtClean="0">
              <a:ea typeface="Times New Roman"/>
            </a:endParaRPr>
          </a:p>
          <a:p>
            <a:pPr lvl="0"/>
            <a:r>
              <a:rPr lang="en-US" sz="2800" dirty="0" smtClean="0">
                <a:ea typeface="Times New Roman"/>
              </a:rPr>
              <a:t>Retirement plan assets DO NOT pass via a will or trust, but rather by who is listed on the beneficial designation form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181600"/>
          </a:xfrm>
        </p:spPr>
        <p:txBody>
          <a:bodyPr>
            <a:normAutofit lnSpcReduction="10000"/>
          </a:bodyPr>
          <a:lstStyle/>
          <a:p>
            <a:endParaRPr lang="en-US" dirty="0" smtClean="0">
              <a:ea typeface="Times New Roman"/>
            </a:endParaRPr>
          </a:p>
          <a:p>
            <a:r>
              <a:rPr lang="en-US" sz="2800" dirty="0" smtClean="0"/>
              <a:t>Gift simple to complete</a:t>
            </a:r>
          </a:p>
          <a:p>
            <a:endParaRPr lang="en-US" sz="2800" dirty="0" smtClean="0"/>
          </a:p>
          <a:p>
            <a:pPr lvl="0"/>
            <a:r>
              <a:rPr lang="en-US" sz="2800" dirty="0" smtClean="0"/>
              <a:t>Can change the beneficiary designation form anytime by simply completing a new form and sending it back to the company holding the plan</a:t>
            </a:r>
          </a:p>
          <a:p>
            <a:endParaRPr lang="en-US" sz="2800" dirty="0" smtClean="0"/>
          </a:p>
          <a:p>
            <a:r>
              <a:rPr lang="en-US" sz="2800" dirty="0" smtClean="0"/>
              <a:t>Even a twenty-one year old can choose this option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Can use one plan, if have multiple plans, as the source of all testamentary charitable giving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600" cy="1325562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ea typeface="+mn-ea"/>
                <a:cs typeface="+mn-cs"/>
              </a:rPr>
              <a:t>SIMPLER</a:t>
            </a:r>
            <a:r>
              <a:rPr lang="en-US" sz="3200" dirty="0" smtClean="0">
                <a:ea typeface="+mn-ea"/>
                <a:cs typeface="+mn-cs"/>
              </a:rPr>
              <a:t> </a:t>
            </a:r>
            <a:r>
              <a:rPr lang="en-US" sz="3200" b="1" dirty="0" smtClean="0">
                <a:ea typeface="+mn-ea"/>
                <a:cs typeface="+mn-cs"/>
              </a:rPr>
              <a:t>TYPES OF PLANNED GIFTS,</a:t>
            </a:r>
            <a:br>
              <a:rPr lang="en-US" sz="3200" b="1" dirty="0" smtClean="0">
                <a:ea typeface="+mn-ea"/>
                <a:cs typeface="+mn-cs"/>
              </a:rPr>
            </a:br>
            <a:r>
              <a:rPr lang="en-US" sz="3200" b="1" dirty="0" smtClean="0">
                <a:ea typeface="+mn-ea"/>
                <a:cs typeface="+mn-cs"/>
              </a:rPr>
              <a:t> FOR ENDOWMENT,</a:t>
            </a:r>
            <a:r>
              <a:rPr lang="en-US" sz="3200" dirty="0" smtClean="0">
                <a:ea typeface="+mn-ea"/>
                <a:cs typeface="+mn-cs"/>
              </a:rPr>
              <a:t/>
            </a:r>
            <a:br>
              <a:rPr lang="en-US" sz="3200" dirty="0" smtClean="0">
                <a:ea typeface="+mn-ea"/>
                <a:cs typeface="+mn-cs"/>
              </a:rPr>
            </a:br>
            <a:r>
              <a:rPr lang="en-US" sz="3200" b="1" dirty="0" smtClean="0">
                <a:ea typeface="+mn-ea"/>
                <a:cs typeface="+mn-cs"/>
              </a:rPr>
              <a:t>WITH LITTLE ADMINISTRATIVE RESPONSIBILITY BY CHARITY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43400"/>
          </a:xfrm>
        </p:spPr>
        <p:txBody>
          <a:bodyPr>
            <a:noAutofit/>
          </a:bodyPr>
          <a:lstStyle/>
          <a:p>
            <a:pPr marL="914400" lvl="0" indent="-457200">
              <a:buFont typeface="Courier New" pitchFamily="49" charset="0"/>
              <a:buChar char="o"/>
            </a:pPr>
            <a:endParaRPr lang="en-US" sz="3000" dirty="0" smtClean="0"/>
          </a:p>
          <a:p>
            <a:pPr marL="914400" lvl="0" indent="-457200">
              <a:spcBef>
                <a:spcPts val="672"/>
              </a:spcBef>
              <a:spcAft>
                <a:spcPts val="1800"/>
              </a:spcAft>
              <a:buFont typeface="Courier New" pitchFamily="49" charset="0"/>
              <a:buChar char="o"/>
            </a:pPr>
            <a:r>
              <a:rPr lang="en-US" sz="3000" dirty="0" smtClean="0"/>
              <a:t>Bequests  - donor includes “magic language” in </a:t>
            </a:r>
            <a:r>
              <a:rPr lang="en-US" sz="3000" i="1" dirty="0" smtClean="0"/>
              <a:t>valid</a:t>
            </a:r>
            <a:r>
              <a:rPr lang="en-US" sz="3000" dirty="0" smtClean="0"/>
              <a:t> will or testamentary trust</a:t>
            </a:r>
          </a:p>
          <a:p>
            <a:pPr marL="914400" lvl="0" indent="-457200">
              <a:spcBef>
                <a:spcPts val="672"/>
              </a:spcBef>
              <a:spcAft>
                <a:spcPts val="1800"/>
              </a:spcAft>
              <a:buFont typeface="Courier New" pitchFamily="49" charset="0"/>
              <a:buChar char="o"/>
            </a:pPr>
            <a:r>
              <a:rPr lang="en-US" sz="3000" dirty="0" smtClean="0"/>
              <a:t>Beneficial Designation, by Percentage, of (Part or All) of (One or More) Retirement Plan Assets – revocable, flexible, using (very) expensive assets for family to inherit, all ages can do – optimal for charitable giving</a:t>
            </a:r>
          </a:p>
          <a:p>
            <a:pPr marL="914400" lvl="0" indent="-457200">
              <a:buFont typeface="Courier New" pitchFamily="49" charset="0"/>
              <a:buChar char="o"/>
            </a:pPr>
            <a:endParaRPr lang="en-US" sz="1200" dirty="0" smtClean="0"/>
          </a:p>
          <a:p>
            <a:pPr marL="914400" indent="-457200">
              <a:buNone/>
            </a:pPr>
            <a:r>
              <a:rPr lang="en-US" sz="2400" dirty="0" smtClean="0"/>
              <a:t> </a:t>
            </a:r>
            <a:r>
              <a:rPr lang="en-US" sz="1600" dirty="0" smtClean="0"/>
              <a:t> 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 anchor="ctr" anchorCtr="0">
            <a:noAutofit/>
          </a:bodyPr>
          <a:lstStyle/>
          <a:p>
            <a:pPr marL="914400" indent="-457200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800" dirty="0" smtClean="0"/>
              <a:t>Gifts of Life Insurance Policies That Are No Longer Needed, by Gift of Ownership or Beneficial Designation of (Part or All) or (One or More) Life Insurance Policies – donor can consider a wealth replacement strategy, for family</a:t>
            </a:r>
          </a:p>
          <a:p>
            <a:pPr marL="914400" indent="-457200">
              <a:spcBef>
                <a:spcPts val="0"/>
              </a:spcBef>
              <a:buNone/>
            </a:pPr>
            <a:endParaRPr lang="en-US" sz="2800" dirty="0" smtClean="0"/>
          </a:p>
          <a:p>
            <a:pPr marL="914400" lvl="0" indent="-457200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800" dirty="0" smtClean="0"/>
              <a:t>Gifts Using Appreciated Stock or Real Estate (often low yield) as Funding Asset</a:t>
            </a:r>
          </a:p>
          <a:p>
            <a:pPr marL="914400" indent="-457200"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-457200">
              <a:buFont typeface="Courier New" pitchFamily="49" charset="0"/>
              <a:buChar char="o"/>
            </a:pPr>
            <a:r>
              <a:rPr lang="en-US" sz="2800" dirty="0" smtClean="0"/>
              <a:t>Gifts of Real Property Subject to Life Estate or Term of Years (for older donor and spouse, partner, sibling) of personal residence, vacation home or farm (only)</a:t>
            </a:r>
          </a:p>
          <a:p>
            <a:pPr marL="914400" indent="-457200">
              <a:buFont typeface="Courier New" pitchFamily="49" charset="0"/>
              <a:buChar char="o"/>
            </a:pPr>
            <a:endParaRPr lang="en-US" sz="1800" dirty="0" smtClean="0"/>
          </a:p>
          <a:p>
            <a:pPr marL="914400" lvl="0" indent="-457200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2800" dirty="0" smtClean="0"/>
              <a:t>TOD (Transfer on Death) deeds, or POD (Payable on Death) legal in many states,  deed or affidavit with designating beneficiary,  death certificate filed in public records where realty located.  In a few states, called the Enhanced Life Estate Deed.  Avoids probate.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53000"/>
          </a:xfrm>
        </p:spPr>
        <p:txBody>
          <a:bodyPr>
            <a:noAutofit/>
          </a:bodyPr>
          <a:lstStyle/>
          <a:p>
            <a:pPr lvl="0"/>
            <a:endParaRPr lang="en-US" dirty="0"/>
          </a:p>
          <a:p>
            <a:pPr marL="914400" indent="-457200">
              <a:buFont typeface="Courier New" pitchFamily="49" charset="0"/>
              <a:buChar char="o"/>
            </a:pPr>
            <a:r>
              <a:rPr lang="en-US" sz="3000" dirty="0" smtClean="0"/>
              <a:t>Government </a:t>
            </a:r>
            <a:r>
              <a:rPr lang="en-US" sz="3000" dirty="0"/>
              <a:t>Savings Bonds; if no longer paying income, cash in, outright gift to charity, or fund charitable gift annuities for self and </a:t>
            </a:r>
            <a:r>
              <a:rPr lang="en-US" sz="3000" dirty="0" smtClean="0"/>
              <a:t>another, or testamentary disposition, by bequest, in will or trust</a:t>
            </a:r>
          </a:p>
          <a:p>
            <a:pPr marL="914400" indent="-457200">
              <a:buFont typeface="Courier New" pitchFamily="49" charset="0"/>
              <a:buChar char="o"/>
            </a:pPr>
            <a:endParaRPr lang="en-US" sz="3000" dirty="0"/>
          </a:p>
          <a:p>
            <a:pPr marL="914400" lvl="0" indent="-457200">
              <a:buFont typeface="Courier New" pitchFamily="49" charset="0"/>
              <a:buChar char="o"/>
            </a:pPr>
            <a:r>
              <a:rPr lang="en-US" sz="3000" dirty="0"/>
              <a:t>Promoting Gifts Other than Cash - vary message, testimonials, stories to illustrate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GIFT PLANNING IN EVERY ECONOMY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DONOR BENEFITS</a:t>
            </a:r>
            <a:br>
              <a:rPr lang="en-US" sz="3200" b="1" dirty="0" smtClean="0"/>
            </a:br>
            <a:r>
              <a:rPr lang="en-US" sz="3200" b="1" dirty="0" smtClean="0"/>
              <a:t>IN CHARITABLE GIFT PLANNING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391400" cy="4571999"/>
          </a:xfrm>
        </p:spPr>
        <p:txBody>
          <a:bodyPr tIns="91440"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2800" b="1" cap="all" dirty="0" smtClean="0">
                <a:ea typeface="Times New Roman"/>
              </a:rPr>
              <a:t>Personal satisfaction</a:t>
            </a:r>
            <a:endParaRPr lang="en-US" sz="2800" dirty="0" smtClean="0">
              <a:ea typeface="Times New Roman"/>
            </a:endParaRPr>
          </a:p>
          <a:p>
            <a:pPr marL="457200" indent="-457200">
              <a:spcBef>
                <a:spcPts val="0"/>
              </a:spcBef>
            </a:pPr>
            <a:endParaRPr lang="en-US" sz="2800" dirty="0" smtClean="0">
              <a:ea typeface="Times New Roman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sz="2800" dirty="0" smtClean="0">
                <a:ea typeface="Times New Roman"/>
              </a:rPr>
              <a:t>the joy and pleasure of becoming a philanthropist for the donor’s favored charities, of leaving a legacy</a:t>
            </a:r>
          </a:p>
          <a:p>
            <a:pPr marL="457200" indent="-457200" algn="just"/>
            <a:endParaRPr lang="en-US" sz="2800" dirty="0" smtClean="0">
              <a:ea typeface="Times New Roman"/>
            </a:endParaRPr>
          </a:p>
          <a:p>
            <a:pPr marL="457200" indent="-457200" algn="just"/>
            <a:r>
              <a:rPr lang="en-US" sz="2800" b="1" dirty="0" smtClean="0">
                <a:ea typeface="Times New Roman"/>
              </a:rPr>
              <a:t>AND</a:t>
            </a:r>
            <a:r>
              <a:rPr lang="en-US" sz="2800" dirty="0" smtClean="0">
                <a:ea typeface="Times New Roman"/>
              </a:rPr>
              <a:t>, also:</a:t>
            </a:r>
          </a:p>
          <a:p>
            <a:pPr algn="just">
              <a:buNone/>
            </a:pPr>
            <a:endParaRPr lang="en-US" sz="2800" dirty="0" smtClean="0">
              <a:ea typeface="Times New Roman"/>
            </a:endParaRPr>
          </a:p>
          <a:p>
            <a:endParaRPr lang="en-US" sz="2800" b="1" dirty="0" smtClean="0">
              <a:latin typeface="Times New Roman"/>
              <a:ea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57200"/>
            <a:ext cx="7772400" cy="5410200"/>
          </a:xfrm>
        </p:spPr>
        <p:txBody>
          <a:bodyPr anchor="t" anchorCtr="0">
            <a:noAutofit/>
          </a:bodyPr>
          <a:lstStyle/>
          <a:p>
            <a:pPr lvl="0" algn="ctr"/>
            <a:r>
              <a:rPr lang="en-US" sz="3600" dirty="0" smtClean="0">
                <a:solidFill>
                  <a:schemeClr val="tx1"/>
                </a:solidFill>
              </a:rPr>
              <a:t>The Charitable Gift Annuity </a:t>
            </a:r>
          </a:p>
          <a:p>
            <a:pPr lvl="0" algn="ctr"/>
            <a:endParaRPr lang="en-US" sz="3600" dirty="0" smtClean="0">
              <a:solidFill>
                <a:schemeClr val="tx1"/>
              </a:solidFill>
            </a:endParaRP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Highly popular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Flexible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Repeatable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Rates and deductions favor older donors</a:t>
            </a:r>
          </a:p>
          <a:p>
            <a:pPr marL="693738" lvl="1" indent="-30003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Create lifetime income for one or two annuitants</a:t>
            </a:r>
          </a:p>
          <a:p>
            <a:pPr lvl="0"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Charitable Lead Annuity Trust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Autofit/>
          </a:bodyPr>
          <a:lstStyle/>
          <a:p>
            <a:pPr marL="914400" indent="-457200"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Provides funds to charity or charities now</a:t>
            </a:r>
          </a:p>
          <a:p>
            <a:pPr marL="914400" indent="-457200">
              <a:spcAft>
                <a:spcPts val="1800"/>
              </a:spcAft>
            </a:pPr>
            <a:r>
              <a:rPr lang="en-US" sz="2800" dirty="0" smtClean="0"/>
              <a:t>Assets eventually returned to donor’s family</a:t>
            </a:r>
          </a:p>
          <a:p>
            <a:pPr marL="914400" indent="-457200">
              <a:spcAft>
                <a:spcPts val="1800"/>
              </a:spcAft>
            </a:pPr>
            <a:r>
              <a:rPr lang="en-US" sz="2800" dirty="0" smtClean="0"/>
              <a:t>Stretches exemption value by minimizing the taxable value of “future gift” back to family</a:t>
            </a:r>
          </a:p>
          <a:p>
            <a:pPr marL="908050" indent="-450850">
              <a:spcAft>
                <a:spcPts val="1800"/>
              </a:spcAft>
            </a:pPr>
            <a:r>
              <a:rPr lang="en-US" sz="2800" dirty="0" smtClean="0"/>
              <a:t>Good option when interest rate are low and asset values depressed</a:t>
            </a:r>
          </a:p>
          <a:p>
            <a:pPr marL="1365250" lvl="1" indent="-450850" defTabSz="1371600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Higher charitable deduction</a:t>
            </a:r>
          </a:p>
          <a:p>
            <a:pPr marL="1365250" lvl="1" indent="-450850" defTabSz="1371600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Can leverage gift or estate tax deduction</a:t>
            </a:r>
          </a:p>
          <a:p>
            <a:pPr marL="914400" indent="-457200">
              <a:spcAft>
                <a:spcPts val="1800"/>
              </a:spcAft>
            </a:pPr>
            <a:endParaRPr lang="en-US" sz="3000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Gift of Remainder or Specified Term Interest in a Personal Residence, Vacation Home or Farm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077200" cy="36576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2800" dirty="0" smtClean="0"/>
              <a:t>Charitable income tax deduction now for older couple or individuals, for personal residence, vacation home, farm (only)</a:t>
            </a:r>
          </a:p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2800" dirty="0" smtClean="0"/>
              <a:t>Nothing changes for donor(s) who continue to live in the home, pay taxes, maintenance, insurance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An out-of-state vacation home gift can avoid ancillary jurisdiction, simplify estate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Options available if donor(s) must move from home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Ideal for those who want charity to have the property, plus a prized income tax deduction since most do not have a taxable estate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Retirement Plan Assets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Beneficial designations, by percentages, of (all or part) of (one or more) retirement plan assets </a:t>
            </a:r>
          </a:p>
          <a:p>
            <a:pPr lvl="1"/>
            <a:r>
              <a:rPr lang="en-US" dirty="0" smtClean="0"/>
              <a:t>Avoid significant taxation  potential</a:t>
            </a:r>
          </a:p>
          <a:p>
            <a:pPr lvl="1"/>
            <a:r>
              <a:rPr lang="en-US" dirty="0" smtClean="0"/>
              <a:t>Revocable</a:t>
            </a:r>
          </a:p>
          <a:p>
            <a:pPr lvl="1"/>
            <a:r>
              <a:rPr lang="en-US" dirty="0" smtClean="0"/>
              <a:t>Simple form to designate/change beneficiary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Life Insurance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sz="2800" dirty="0" smtClean="0"/>
              <a:t>Beneficial designations, by percentages, of (all or part) of (one or more) life insurance policies that are no longer needed by donor or donor’s family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Avoid inclusion in estate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Revocable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Simple form to designate/change beneficiary</a:t>
            </a:r>
          </a:p>
          <a:p>
            <a:pPr lvl="1"/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Gifts Using Depreciated Stock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9530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2800" dirty="0" smtClean="0"/>
              <a:t>Donor sells depreciated stock, takes loss deduction</a:t>
            </a:r>
          </a:p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2800" dirty="0" smtClean="0"/>
              <a:t>Donates proceeds to charity, takes charitable gift deduction</a:t>
            </a:r>
          </a:p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2800" dirty="0" smtClean="0"/>
              <a:t>Low-yielding stocks reduce loss of income</a:t>
            </a:r>
          </a:p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2800" dirty="0" smtClean="0"/>
              <a:t>Can use proceeds to fund a charitable gift annuity and potentially increase income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Gifts Using Matured Savings Bonds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2163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Redeem and make outright gift to charity (charitable deduction may offset income inclusion)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Older donor can redeem and fund a charitable gift annuity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Can include provision in will or trust directing all government obligations to charities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Bequests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Always in vogue</a:t>
            </a:r>
          </a:p>
          <a:p>
            <a:pPr marL="914400" lvl="1" indent="-457200">
              <a:spcAft>
                <a:spcPts val="1800"/>
              </a:spcAft>
            </a:pPr>
            <a:r>
              <a:rPr lang="en-US" b="1" dirty="0" smtClean="0"/>
              <a:t>IF</a:t>
            </a:r>
            <a:r>
              <a:rPr lang="en-US" dirty="0" smtClean="0"/>
              <a:t> the donor has a valid, properly executed will or testamentary trust that includes a provision for one or more charities, using those charities’ proper legal name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Other options may be better choices during life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CHARITABLE GIFT ANNUITIES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51816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Around since the 1831, today the second most popular charitable gift plan behind bequests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Fixed, guaranteed (as long as charity is solvent) income for one or two lives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A portion of the annual annuity is taxed as tax-free return of investment for the rest of the annuitant's or annuitants' life expectancy</a:t>
            </a:r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800" b="1" cap="all" dirty="0" smtClean="0">
                <a:latin typeface="+mj-lt"/>
                <a:ea typeface="Times New Roman"/>
              </a:rPr>
              <a:t>Income tax savings</a:t>
            </a:r>
          </a:p>
          <a:p>
            <a:pPr>
              <a:buNone/>
            </a:pPr>
            <a:endParaRPr lang="en-US" sz="1200" dirty="0" smtClean="0">
              <a:latin typeface="Times New Roman"/>
              <a:ea typeface="Times New Roman"/>
            </a:endParaRPr>
          </a:p>
          <a:p>
            <a:pPr marL="908050" lvl="1" indent="-450850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Reduced income tax</a:t>
            </a:r>
          </a:p>
          <a:p>
            <a:pPr marL="908050" lvl="1" indent="-450850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The avoidance of additional tax on long-term capital gains </a:t>
            </a:r>
          </a:p>
          <a:p>
            <a:pPr marL="908050" lvl="1" indent="-450850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Reduced or avoided income tax owed by the survivor beneficiary of qualified retirement plans</a:t>
            </a:r>
          </a:p>
          <a:p>
            <a:pPr marL="908050" lvl="1" indent="-450850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Income tax deduction with retained life estate, of personal residence, vacation home or farm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If funded with appreciated assets, a part of any capital gain is not taxed and the remainder is tax as long-term gain spread over the annuitant’s or annuitants’ life expectancy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Produce a higher charitable value for tax purposes than pooled income funds or charitable remainder </a:t>
            </a:r>
            <a:r>
              <a:rPr lang="en-US" sz="2800" dirty="0" err="1" smtClean="0"/>
              <a:t>unitrusts</a:t>
            </a:r>
            <a:r>
              <a:rPr lang="en-US" sz="2800" dirty="0" smtClean="0"/>
              <a:t> at the same payout rate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3000" dirty="0" smtClean="0"/>
              <a:t>Ability to </a:t>
            </a:r>
            <a:r>
              <a:rPr lang="en-US" sz="3000" b="1" dirty="0" smtClean="0"/>
              <a:t>defer</a:t>
            </a:r>
            <a:r>
              <a:rPr lang="en-US" sz="3000" dirty="0" smtClean="0"/>
              <a:t> income to date certain in the future by</a:t>
            </a:r>
            <a:r>
              <a:rPr lang="en-US" sz="3000" b="1" dirty="0" smtClean="0"/>
              <a:t> </a:t>
            </a:r>
            <a:r>
              <a:rPr lang="en-US" sz="3000" dirty="0" smtClean="0"/>
              <a:t>using deferred payment charitable gift annuities, improves payout rate and immediate income tax deduction</a:t>
            </a:r>
          </a:p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3000" dirty="0" smtClean="0"/>
              <a:t>Simple, often short contractual agreement</a:t>
            </a:r>
          </a:p>
          <a:p>
            <a:pPr marL="457200" indent="-457200">
              <a:spcBef>
                <a:spcPts val="672"/>
              </a:spcBef>
              <a:spcAft>
                <a:spcPts val="1800"/>
              </a:spcAft>
            </a:pPr>
            <a:r>
              <a:rPr lang="en-US" sz="3000" dirty="0" smtClean="0"/>
              <a:t>Can be funded with tangible personal property (subject to charity’s GAP)</a:t>
            </a:r>
            <a:endParaRPr lang="en-US" sz="3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Much smaller amount needed to fund a charitable gift annuity than a charitable remainder trust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Attractive income tax deduction for young donors who fund for older generation, plus higher-than-market payments for that older generation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Flexible option for those who fear they will need income</a:t>
            </a:r>
            <a:endParaRPr lang="en-US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066800"/>
          </a:xfrm>
        </p:spPr>
        <p:txBody>
          <a:bodyPr>
            <a:noAutofit/>
          </a:bodyPr>
          <a:lstStyle/>
          <a:p>
            <a:r>
              <a:rPr lang="en-US" sz="2800" b="1" cap="all" dirty="0" smtClean="0"/>
              <a:t>Charitable Gift Annuity (Fixed Income) Donor Profiles</a:t>
            </a:r>
            <a:r>
              <a:rPr lang="en-US" sz="2800" cap="all" dirty="0" smtClean="0"/>
              <a:t> </a:t>
            </a:r>
            <a:endParaRPr lang="en-US" sz="28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029200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65+ year old donors who could afford to make an outright gift, but are concerned about future income needs and want something they can "count on." 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who want a fixed income and like the simplicity of the charitable gift annuity agreement and reporting.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who want a fixed income but have a modest amount to contribute (not enough for a charitable remainder trust). 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who want a nominal income they can "count on" and budget for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who want to name an older individual like a parent or former spouse as the annuitant as a way of providing financial assistance</a:t>
            </a:r>
            <a:endParaRPr lang="en-US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who simply want to replace a fixed income (such as income from a Certificate of Deposit) and make a future charitable contribution at the same time. </a:t>
            </a:r>
          </a:p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who must take mandatory withdrawals of retirement plan assets and use those to fund a charitable gift annuity, immediate or deferred, to offset that income tax inclusion, and for income for self and spouse or partner or sibling.</a:t>
            </a:r>
          </a:p>
          <a:p>
            <a:pPr marL="457200" indent="-457200">
              <a:buNone/>
            </a:pPr>
            <a:r>
              <a:rPr lang="en-US" sz="2800" dirty="0" smtClean="0"/>
              <a:t> 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1800"/>
              </a:spcAft>
            </a:pPr>
            <a:r>
              <a:rPr lang="en-US" sz="2800" dirty="0" smtClean="0"/>
              <a:t>Donors with low-yield appreciated assets who want higher current income without incurring long-term capital gains taxes in one tax year. </a:t>
            </a:r>
          </a:p>
          <a:p>
            <a:pPr marL="457200" lvl="0" indent="-457200">
              <a:spcAft>
                <a:spcPts val="1800"/>
              </a:spcAft>
            </a:pPr>
            <a:r>
              <a:rPr lang="en-US" sz="2800" dirty="0" smtClean="0"/>
              <a:t>Donors who want to use one or more deferred payment gift annuities as a source of retirement income and diversification strategy. </a:t>
            </a:r>
          </a:p>
          <a:p>
            <a:pPr marL="457200" lvl="0" indent="-457200">
              <a:spcAft>
                <a:spcPts val="1800"/>
              </a:spcAft>
            </a:pPr>
            <a:r>
              <a:rPr lang="en-US" sz="2800" dirty="0" smtClean="0"/>
              <a:t>Donors who won’t have a taxable estate and who will benefit from an income tax deduction for funding a CGA during life for self and another.</a:t>
            </a:r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CHARITABLE REMAINDER TRUSTS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(since 1971)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Annuity Trusts</a:t>
            </a:r>
            <a:endParaRPr lang="en-US" sz="2800" dirty="0" smtClean="0"/>
          </a:p>
          <a:p>
            <a:pPr lvl="1"/>
            <a:r>
              <a:rPr lang="en-US" sz="2400" dirty="0" smtClean="0"/>
              <a:t>Fixed Income</a:t>
            </a:r>
          </a:p>
          <a:p>
            <a:pPr lvl="1"/>
            <a:r>
              <a:rPr lang="en-US" sz="2400" dirty="0" smtClean="0"/>
              <a:t>No additional contributions to trust once funded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b="1" dirty="0" err="1" smtClean="0"/>
              <a:t>Unitrusts</a:t>
            </a:r>
            <a:endParaRPr lang="en-US" sz="2800" b="1" dirty="0" smtClean="0"/>
          </a:p>
          <a:p>
            <a:pPr lvl="1"/>
            <a:r>
              <a:rPr lang="en-US" sz="2400" dirty="0" smtClean="0"/>
              <a:t>Variable</a:t>
            </a:r>
          </a:p>
          <a:p>
            <a:pPr lvl="1"/>
            <a:r>
              <a:rPr lang="en-US" sz="2400" dirty="0" smtClean="0"/>
              <a:t>Market-Driven Income</a:t>
            </a:r>
          </a:p>
          <a:p>
            <a:pPr lvl="1"/>
            <a:r>
              <a:rPr lang="en-US" sz="2400" dirty="0" smtClean="0"/>
              <a:t>Can add to trust</a:t>
            </a:r>
          </a:p>
          <a:p>
            <a:pPr lvl="1"/>
            <a:r>
              <a:rPr lang="en-US" sz="2400" dirty="0" smtClean="0"/>
              <a:t>Much more popular than annuity trusts, especially for younger donors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22437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 smtClean="0"/>
              <a:t>Most flexibility in amount and timing of receipt of lifetime income. 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Both fixed (annuity trust) and variable (</a:t>
            </a:r>
            <a:r>
              <a:rPr lang="en-US" sz="2800" dirty="0" err="1" smtClean="0"/>
              <a:t>unitrust</a:t>
            </a:r>
            <a:r>
              <a:rPr lang="en-US" sz="2800" dirty="0" smtClean="0"/>
              <a:t>) income possible. 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Possible to defer some or all income through use of a "net-income with make-up provisions" </a:t>
            </a:r>
            <a:r>
              <a:rPr lang="en-US" sz="2800" dirty="0" err="1" smtClean="0"/>
              <a:t>unitrust</a:t>
            </a:r>
            <a:r>
              <a:rPr lang="en-US" sz="2800" dirty="0" smtClean="0"/>
              <a:t> invested to defer income and maximize growth. 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So-called "retirement </a:t>
            </a:r>
            <a:r>
              <a:rPr lang="en-US" sz="2800" dirty="0" err="1" smtClean="0"/>
              <a:t>unitrusts</a:t>
            </a:r>
            <a:r>
              <a:rPr lang="en-US" sz="2800" dirty="0" smtClean="0"/>
              <a:t>" very popular</a:t>
            </a:r>
            <a:endParaRPr lang="en-US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626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/>
              <a:t>Use of the </a:t>
            </a:r>
            <a:r>
              <a:rPr lang="en-US" sz="2800" b="1" dirty="0"/>
              <a:t>net-income </a:t>
            </a:r>
            <a:r>
              <a:rPr lang="en-US" sz="2800" b="1" dirty="0" err="1"/>
              <a:t>unitrust</a:t>
            </a:r>
            <a:r>
              <a:rPr lang="en-US" sz="2800" dirty="0"/>
              <a:t> allows for funding with an asset not currently producing income and allows for sale of the contributed asset by the trust at other than "fire-sale" </a:t>
            </a:r>
            <a:r>
              <a:rPr lang="en-US" sz="2800" dirty="0" smtClean="0"/>
              <a:t>price 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In </a:t>
            </a:r>
            <a:r>
              <a:rPr lang="en-US" sz="2800" dirty="0"/>
              <a:t>"flip" </a:t>
            </a:r>
            <a:r>
              <a:rPr lang="en-US" sz="2800" dirty="0" err="1"/>
              <a:t>unitrusts</a:t>
            </a:r>
            <a:r>
              <a:rPr lang="en-US" sz="2800" dirty="0"/>
              <a:t>, the trust operates as a net-income trust until most or all of the </a:t>
            </a:r>
            <a:r>
              <a:rPr lang="en-US" sz="2800" dirty="0" err="1"/>
              <a:t>nonliquid</a:t>
            </a:r>
            <a:r>
              <a:rPr lang="en-US" sz="2800" dirty="0"/>
              <a:t> assets are sold, then flips to a regular payout </a:t>
            </a:r>
            <a:r>
              <a:rPr lang="en-US" sz="2800" dirty="0" err="1"/>
              <a:t>unitrust</a:t>
            </a:r>
            <a:r>
              <a:rPr lang="en-US" sz="2800" dirty="0"/>
              <a:t> after the sale. </a:t>
            </a:r>
            <a:endParaRPr lang="en-US" sz="2800" dirty="0" smtClean="0"/>
          </a:p>
          <a:p>
            <a:pPr>
              <a:spcAft>
                <a:spcPts val="1800"/>
              </a:spcAft>
            </a:pPr>
            <a:r>
              <a:rPr lang="en-US" sz="2800" dirty="0" smtClean="0"/>
              <a:t>After </a:t>
            </a:r>
            <a:r>
              <a:rPr lang="en-US" sz="2800" dirty="0"/>
              <a:t>the sale, any accumulated deficiencies cannot be made up.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2800" b="1" cap="all" dirty="0" smtClean="0">
                <a:latin typeface="+mj-lt"/>
                <a:ea typeface="Times New Roman"/>
              </a:rPr>
              <a:t>Gift and Estate Tax Savings</a:t>
            </a:r>
          </a:p>
          <a:p>
            <a:pPr marL="914400" indent="-457200">
              <a:spcBef>
                <a:spcPts val="0"/>
              </a:spcBef>
              <a:buNone/>
            </a:pPr>
            <a:endParaRPr lang="en-US" sz="1200" dirty="0" smtClean="0">
              <a:latin typeface="Times New Roman"/>
              <a:ea typeface="Times New Roman"/>
            </a:endParaRPr>
          </a:p>
          <a:p>
            <a:pPr marL="914400" lvl="1" indent="-457200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ea typeface="Times New Roman"/>
              </a:rPr>
              <a:t>Lifetime charitable lead trust</a:t>
            </a:r>
            <a:endParaRPr lang="en-US" sz="2800" dirty="0" smtClean="0">
              <a:ea typeface="Times New Roman"/>
            </a:endParaRPr>
          </a:p>
          <a:p>
            <a:pPr marL="914400" lvl="1" indent="-457200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ea typeface="Times New Roman"/>
              </a:rPr>
              <a:t>Through lifetime charitable gifts and testamentary provisions</a:t>
            </a:r>
            <a:endParaRPr lang="en-US" sz="2800" dirty="0" smtClean="0">
              <a:ea typeface="Times New Roman"/>
            </a:endParaRPr>
          </a:p>
          <a:p>
            <a:pPr marL="914400" lvl="1" indent="-457200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ea typeface="Times New Roman"/>
              </a:rPr>
              <a:t>Significant estate tax savings from charitable income plans where donor and spouse are the only income beneficiaries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4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 smtClean="0"/>
              <a:t>Variable </a:t>
            </a:r>
            <a:r>
              <a:rPr lang="en-US" sz="2800" dirty="0"/>
              <a:t>income from a </a:t>
            </a:r>
            <a:r>
              <a:rPr lang="en-US" sz="2800" dirty="0" err="1"/>
              <a:t>unitrust</a:t>
            </a:r>
            <a:r>
              <a:rPr lang="en-US" sz="2800" dirty="0"/>
              <a:t> offers better chance of keeping up </a:t>
            </a:r>
            <a:r>
              <a:rPr lang="en-US" sz="2800" dirty="0" smtClean="0"/>
              <a:t>with inflation.  </a:t>
            </a:r>
            <a:r>
              <a:rPr lang="en-US" sz="2800" dirty="0"/>
              <a:t>As value of trust assets increases, fixed percentage payout produces more dollars</a:t>
            </a:r>
            <a:r>
              <a:rPr lang="en-US" sz="2800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 </a:t>
            </a:r>
            <a:r>
              <a:rPr lang="en-US" sz="2800" dirty="0"/>
              <a:t>Likelihood of keeping up with inflation much greater if 5% payout chosen, then both excess income and </a:t>
            </a:r>
            <a:r>
              <a:rPr lang="en-US" sz="2800" dirty="0" smtClean="0"/>
              <a:t>market growth maximize </a:t>
            </a:r>
            <a:r>
              <a:rPr lang="en-US" sz="2800" dirty="0"/>
              <a:t>the growth of </a:t>
            </a:r>
            <a:r>
              <a:rPr lang="en-US" sz="2800" dirty="0" smtClean="0"/>
              <a:t>the </a:t>
            </a:r>
            <a:r>
              <a:rPr lang="en-US" sz="2800" dirty="0"/>
              <a:t>trust assets.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8153400" cy="4495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 smtClean="0"/>
              <a:t>Flexibility in the length of trust term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Lifetimes of one or more persons or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Term of years, not to exceed twenty years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Maximum </a:t>
            </a:r>
            <a:r>
              <a:rPr lang="en-US" sz="2800" dirty="0"/>
              <a:t>donor involvement of all the </a:t>
            </a:r>
            <a:r>
              <a:rPr lang="en-US" sz="2800" dirty="0" smtClean="0"/>
              <a:t>charitable </a:t>
            </a:r>
            <a:r>
              <a:rPr lang="en-US" sz="2800" dirty="0"/>
              <a:t>life income </a:t>
            </a:r>
            <a:r>
              <a:rPr lang="en-US" sz="2800" dirty="0" smtClean="0"/>
              <a:t>plans.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Payouts to income beneficiaries can be subject to contingencies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2596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/>
              <a:t>Can do all charitable giving in one vehicle because multiple charities can be named to divide the trust assets at the end of the trust term.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IRA CHARITABLE ROLLOVER – EXTENDED PERMANENTLY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800600"/>
          </a:xfrm>
        </p:spPr>
        <p:txBody>
          <a:bodyPr bIns="0" anchor="t" anchorCtr="0">
            <a:noAutofit/>
          </a:bodyPr>
          <a:lstStyle/>
          <a:p>
            <a:pPr marL="457200" indent="0">
              <a:spcBef>
                <a:spcPts val="672"/>
              </a:spcBef>
              <a:spcAft>
                <a:spcPts val="1800"/>
              </a:spcAft>
              <a:buNone/>
            </a:pPr>
            <a:r>
              <a:rPr lang="en-US" sz="2800" dirty="0" smtClean="0"/>
              <a:t>The Philanthropy Protection Act of 2006 (a.k.a. IRA Charitable Rollover), extended permanently in December 2015, provides an especially attractive option for philanthropically-minded individuals who attain the age of 70 ½ in designated years </a:t>
            </a:r>
          </a:p>
          <a:p>
            <a:pPr marL="457200" indent="0">
              <a:spcBef>
                <a:spcPts val="672"/>
              </a:spcBef>
              <a:spcAft>
                <a:spcPts val="1800"/>
              </a:spcAft>
              <a:buNone/>
            </a:pPr>
            <a:r>
              <a:rPr lang="en-US" sz="2800" dirty="0" smtClean="0"/>
              <a:t>Can make an outright gift up to $100,000 of IRA assets to one or more favored charities annually!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200"/>
          </a:xfrm>
        </p:spPr>
        <p:txBody>
          <a:bodyPr>
            <a:noAutofit/>
          </a:bodyPr>
          <a:lstStyle/>
          <a:p>
            <a:pPr marL="457200" indent="0">
              <a:spcAft>
                <a:spcPts val="1800"/>
              </a:spcAft>
              <a:buNone/>
            </a:pPr>
            <a:r>
              <a:rPr lang="en-US" sz="2800" dirty="0" smtClean="0"/>
              <a:t>A husband and wife can each give that full amount each year</a:t>
            </a:r>
          </a:p>
          <a:p>
            <a:pPr marL="457200" indent="0">
              <a:spcAft>
                <a:spcPts val="1800"/>
              </a:spcAft>
              <a:buNone/>
            </a:pPr>
            <a:r>
              <a:rPr lang="en-US" sz="2800" dirty="0" smtClean="0"/>
              <a:t>The charity has to be public; gifts to donor advised funds, supporting organizations and private foundations do not qualify</a:t>
            </a:r>
          </a:p>
          <a:p>
            <a:pPr marL="457200" indent="0">
              <a:spcAft>
                <a:spcPts val="1800"/>
              </a:spcAft>
              <a:buNone/>
            </a:pPr>
            <a:r>
              <a:rPr lang="en-US" sz="2800" dirty="0" smtClean="0"/>
              <a:t>This distribution must be made </a:t>
            </a:r>
            <a:r>
              <a:rPr lang="en-US" sz="2800" b="1" i="1" dirty="0" smtClean="0"/>
              <a:t>directly</a:t>
            </a:r>
            <a:r>
              <a:rPr lang="en-US" sz="2800" dirty="0" smtClean="0"/>
              <a:t> from the IRA custodian to a public charity</a:t>
            </a:r>
          </a:p>
          <a:p>
            <a:pPr marL="457200" indent="0">
              <a:buNone/>
            </a:pPr>
            <a:endParaRPr lang="en-US" sz="2600" dirty="0" smtClean="0"/>
          </a:p>
          <a:p>
            <a:pPr marL="457200" indent="0">
              <a:buNone/>
            </a:pPr>
            <a:r>
              <a:rPr lang="en-US" sz="2600" dirty="0" smtClean="0"/>
              <a:t> 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983163"/>
          </a:xfrm>
        </p:spPr>
        <p:txBody>
          <a:bodyPr>
            <a:noAutofit/>
          </a:bodyPr>
          <a:lstStyle/>
          <a:p>
            <a:pPr marL="457200" indent="0">
              <a:spcAft>
                <a:spcPts val="2400"/>
              </a:spcAft>
              <a:buNone/>
            </a:pPr>
            <a:r>
              <a:rPr lang="en-US" sz="2800" dirty="0" smtClean="0"/>
              <a:t>Can count towards even satisfy that plan owner’s mandatory distribution for that year</a:t>
            </a:r>
          </a:p>
          <a:p>
            <a:pPr marL="457200" indent="0">
              <a:spcAft>
                <a:spcPts val="2400"/>
              </a:spcAft>
              <a:buNone/>
            </a:pPr>
            <a:r>
              <a:rPr lang="en-US" sz="2800" dirty="0" smtClean="0"/>
              <a:t>No income tax deduction for that gift to charity because that IRA fund balance has never been taxed, but donor does not have to include the IRA distribution in taxable income</a:t>
            </a:r>
          </a:p>
          <a:p>
            <a:pPr marL="457200" indent="0">
              <a:spcAft>
                <a:spcPts val="1200"/>
              </a:spcAft>
              <a:buNone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648200"/>
          </a:xfrm>
        </p:spPr>
        <p:txBody>
          <a:bodyPr tIns="0"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800" b="1" cap="all" dirty="0" smtClean="0">
                <a:latin typeface="+mj-lt"/>
                <a:ea typeface="Tahoma" pitchFamily="34" charset="0"/>
                <a:cs typeface="Tahoma" pitchFamily="34" charset="0"/>
              </a:rPr>
              <a:t>Increased lifetime income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latin typeface="+mj-lt"/>
                <a:ea typeface="Tahoma" pitchFamily="34" charset="0"/>
                <a:cs typeface="Tahoma" pitchFamily="34" charset="0"/>
              </a:rPr>
              <a:t>Charitable Gift Annuity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+mj-lt"/>
                <a:ea typeface="Tahoma" pitchFamily="34" charset="0"/>
                <a:cs typeface="Tahoma" pitchFamily="34" charset="0"/>
              </a:rPr>
              <a:t>Charitable Remainder Trust</a:t>
            </a:r>
            <a:endParaRPr lang="en-US" b="1" cap="all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US" sz="2800" b="1" cap="all" dirty="0" smtClean="0">
                <a:latin typeface="+mj-lt"/>
                <a:ea typeface="Tahoma" pitchFamily="34" charset="0"/>
                <a:cs typeface="Tahoma" pitchFamily="34" charset="0"/>
              </a:rPr>
              <a:t>Tax-sheltered lifetime income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b="1" cap="all" dirty="0" smtClean="0">
                <a:latin typeface="+mj-lt"/>
                <a:ea typeface="Tahoma" pitchFamily="34" charset="0"/>
                <a:cs typeface="Tahoma" pitchFamily="34" charset="0"/>
              </a:rPr>
              <a:t>Supplemental retirement income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924800" cy="50292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800" b="1" cap="all" dirty="0" smtClean="0">
                <a:ea typeface="Tahoma" pitchFamily="34" charset="0"/>
                <a:cs typeface="Tahoma" pitchFamily="34" charset="0"/>
              </a:rPr>
              <a:t>Asset management, Diversification</a:t>
            </a:r>
          </a:p>
          <a:p>
            <a:pPr marL="457200" indent="0">
              <a:spcBef>
                <a:spcPts val="1200"/>
              </a:spcBef>
              <a:spcAft>
                <a:spcPts val="2400"/>
              </a:spcAft>
              <a:buNone/>
            </a:pPr>
            <a:r>
              <a:rPr lang="en-US" sz="1800" b="1" i="1" cap="small" dirty="0" smtClean="0">
                <a:ea typeface="Tahoma" pitchFamily="34" charset="0"/>
                <a:cs typeface="Tahoma" pitchFamily="34" charset="0"/>
              </a:rPr>
              <a:t>“ perhaps a planned gift should be a part of a diversified portfolio...”</a:t>
            </a:r>
            <a:endParaRPr lang="en-US" sz="1600" b="1" i="1" cap="small" dirty="0" smtClean="0"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ts val="3000"/>
              </a:spcBef>
            </a:pPr>
            <a:r>
              <a:rPr lang="en-US" sz="2800" b="1" cap="all" dirty="0" smtClean="0">
                <a:ea typeface="Tahoma" pitchFamily="34" charset="0"/>
                <a:cs typeface="Tahoma" pitchFamily="34" charset="0"/>
              </a:rPr>
              <a:t>Financial support (fixed or variable, for a term or life), of family members or friends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05800" cy="1219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CHARITABLE PLANS THAT ALSO FURTHER PERSONAL PLANNING 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800600"/>
          </a:xfrm>
        </p:spPr>
        <p:txBody>
          <a:bodyPr>
            <a:noAutofit/>
          </a:bodyPr>
          <a:lstStyle/>
          <a:p>
            <a:pPr marL="919163" indent="-455613"/>
            <a:r>
              <a:rPr lang="en-US" sz="2800" b="1" dirty="0" smtClean="0"/>
              <a:t>OUTRIGHT GIFTS</a:t>
            </a:r>
          </a:p>
          <a:p>
            <a:pPr marL="1376363" lvl="1" indent="-455613"/>
            <a:r>
              <a:rPr lang="en-US" dirty="0" smtClean="0"/>
              <a:t>Appreciated Assets </a:t>
            </a:r>
          </a:p>
          <a:p>
            <a:pPr marL="1376363" lvl="1" indent="-455613"/>
            <a:r>
              <a:rPr lang="en-US" dirty="0" smtClean="0"/>
              <a:t>Remainder interest in a </a:t>
            </a:r>
            <a:r>
              <a:rPr lang="en-US" i="1" dirty="0" smtClean="0"/>
              <a:t>personal residence, vacation home or farm</a:t>
            </a:r>
          </a:p>
          <a:p>
            <a:pPr marL="1376363" lvl="1" indent="-455613"/>
            <a:endParaRPr lang="en-US" i="1" dirty="0" smtClean="0"/>
          </a:p>
          <a:p>
            <a:pPr marL="919163" indent="-455613"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/>
              <a:t>TESTAMENTARY GIFTS</a:t>
            </a:r>
            <a:r>
              <a:rPr lang="en-US" sz="2800" dirty="0" smtClean="0"/>
              <a:t> </a:t>
            </a:r>
          </a:p>
          <a:p>
            <a:pPr marL="1376363" lvl="1" indent="-455613"/>
            <a:r>
              <a:rPr lang="en-US" dirty="0" smtClean="0"/>
              <a:t>All or part of balances in qualified retirement plans (including IRA’s) </a:t>
            </a:r>
          </a:p>
          <a:p>
            <a:pPr marL="1376363" lvl="1" indent="-455613"/>
            <a:r>
              <a:rPr lang="en-US" dirty="0" smtClean="0"/>
              <a:t>Bequests in wills or testamentary trusts</a:t>
            </a:r>
          </a:p>
          <a:p>
            <a:pPr marL="455613" indent="-455613"/>
            <a:endParaRPr lang="en-US" sz="2600" b="1" dirty="0" smtClean="0">
              <a:ea typeface="Times New Roman"/>
            </a:endParaRPr>
          </a:p>
          <a:p>
            <a:pPr>
              <a:buNone/>
            </a:pPr>
            <a:endParaRPr lang="en-US" sz="1400" dirty="0" smtClean="0">
              <a:latin typeface="Times New Roman"/>
              <a:ea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>
            <a:normAutofit/>
          </a:bodyPr>
          <a:lstStyle/>
          <a:p>
            <a:pPr marL="912813" indent="-455613"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/>
              <a:t>LIFE INCOME PLANS</a:t>
            </a:r>
          </a:p>
          <a:p>
            <a:pPr marL="1376363" lvl="1" indent="-455613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Charitable Gift Annuities</a:t>
            </a:r>
          </a:p>
          <a:p>
            <a:pPr marL="1376363" lvl="1" indent="-455613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Charitable Remainder Trusts</a:t>
            </a:r>
          </a:p>
          <a:p>
            <a:pPr marL="1376363" lvl="1" indent="-455613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Pooled Income Funds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a typeface="Times New Roman"/>
              </a:rPr>
              <a:t>LIFE INCOME PLANS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908050" lvl="1" indent="-450850">
              <a:spcAft>
                <a:spcPts val="1800"/>
              </a:spcAft>
            </a:pPr>
            <a:r>
              <a:rPr lang="en-US" dirty="0" smtClean="0"/>
              <a:t>One-time transfer of</a:t>
            </a:r>
            <a:r>
              <a:rPr lang="en-US" b="1" dirty="0" smtClean="0"/>
              <a:t> </a:t>
            </a:r>
            <a:r>
              <a:rPr lang="en-US" dirty="0" smtClean="0"/>
              <a:t>highly appreciated assets with low-yield immediately prior to retirement  or in anticipation of sale of business, real estate or family home</a:t>
            </a:r>
          </a:p>
          <a:p>
            <a:pPr marL="908050" lvl="1" indent="-450850">
              <a:spcAft>
                <a:spcPts val="1800"/>
              </a:spcAft>
            </a:pPr>
            <a:r>
              <a:rPr lang="en-US" dirty="0" smtClean="0"/>
              <a:t>Use of low-yield CD’s, mandatory retirement plan distributions, or appreciated securities, for older individuals to fund a charitable gift annuity that provides fixed return income</a:t>
            </a:r>
          </a:p>
          <a:p>
            <a:pPr marL="908050" lvl="1" indent="-450850"/>
            <a:endParaRPr lang="en-US" sz="3000" dirty="0" smtClean="0"/>
          </a:p>
          <a:p>
            <a:pPr marL="908050" lvl="1" indent="-450850"/>
            <a:endParaRPr lang="en-US" sz="3200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Materials © Davidson Gift Design 2022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16396</TotalTime>
  <Words>2361</Words>
  <Application>Microsoft Office PowerPoint</Application>
  <PresentationFormat>On-screen Show (4:3)</PresentationFormat>
  <Paragraphs>241</Paragraphs>
  <Slides>45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Tax Minimization and Good Planning for Self and Loved Ones  Charitable Plans That Benefit Clients and Community – Featuring Life Stage Gifts  “Help  Keep Some Money Local”</vt:lpstr>
      <vt:lpstr>DONOR BENEFITS IN CHARITABLE GIFT PLANNING</vt:lpstr>
      <vt:lpstr>PowerPoint Presentation</vt:lpstr>
      <vt:lpstr>PowerPoint Presentation</vt:lpstr>
      <vt:lpstr>PowerPoint Presentation</vt:lpstr>
      <vt:lpstr>PowerPoint Presentation</vt:lpstr>
      <vt:lpstr>CHARITABLE PLANS THAT ALSO FURTHER PERSONAL PLANNING OBJECTIVES</vt:lpstr>
      <vt:lpstr>PowerPoint Presentation</vt:lpstr>
      <vt:lpstr>LIFE INCOME PLANS </vt:lpstr>
      <vt:lpstr>PowerPoint Presentation</vt:lpstr>
      <vt:lpstr>PowerPoint Presentation</vt:lpstr>
      <vt:lpstr>BENEFICIAL DESIGNATION GIFTS – SMART AND REVOCABLE GIFT OPTIONS FOR JUST ABOUT EVERYONE</vt:lpstr>
      <vt:lpstr>PowerPoint Presentation</vt:lpstr>
      <vt:lpstr>PowerPoint Presentation</vt:lpstr>
      <vt:lpstr>SIMPLER TYPES OF PLANNED GIFTS,  FOR ENDOWMENT, WITH LITTLE ADMINISTRATIVE RESPONSIBILITY BY CHARITY</vt:lpstr>
      <vt:lpstr>PowerPoint Presentation</vt:lpstr>
      <vt:lpstr>PowerPoint Presentation</vt:lpstr>
      <vt:lpstr>PowerPoint Presentation</vt:lpstr>
      <vt:lpstr>GIFT PLANNING IN EVERY ECONOMY</vt:lpstr>
      <vt:lpstr>PowerPoint Presentation</vt:lpstr>
      <vt:lpstr>Charitable Lead Annuity Trust</vt:lpstr>
      <vt:lpstr>Gift of Remainder or Specified Term Interest in a Personal Residence, Vacation Home or Farm</vt:lpstr>
      <vt:lpstr>PowerPoint Presentation</vt:lpstr>
      <vt:lpstr>Retirement Plan Assets</vt:lpstr>
      <vt:lpstr>Life Insurance </vt:lpstr>
      <vt:lpstr>Gifts Using Depreciated Stock</vt:lpstr>
      <vt:lpstr>Gifts Using Matured Savings Bonds</vt:lpstr>
      <vt:lpstr>Bequests</vt:lpstr>
      <vt:lpstr>CHARITABLE GIFT ANNUITIES</vt:lpstr>
      <vt:lpstr>PowerPoint Presentation</vt:lpstr>
      <vt:lpstr>PowerPoint Presentation</vt:lpstr>
      <vt:lpstr>PowerPoint Presentation</vt:lpstr>
      <vt:lpstr>Charitable Gift Annuity (Fixed Income) Donor Profiles </vt:lpstr>
      <vt:lpstr>PowerPoint Presentation</vt:lpstr>
      <vt:lpstr>PowerPoint Presentation</vt:lpstr>
      <vt:lpstr>PowerPoint Presentation</vt:lpstr>
      <vt:lpstr>CHARITABLE REMAINDER TRUSTS (since 1971)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IRA CHARITABLE ROLLOVER – EXTENDED PERMANENTLY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Advisor Seminar</dc:title>
  <dc:subject>CE Program</dc:subject>
  <dc:creator>Jefrey L Davidson</dc:creator>
  <cp:keywords>Findlay;McCrath</cp:keywords>
  <cp:lastModifiedBy>owner</cp:lastModifiedBy>
  <cp:revision>427</cp:revision>
  <dcterms:created xsi:type="dcterms:W3CDTF">2014-03-14T15:37:03Z</dcterms:created>
  <dcterms:modified xsi:type="dcterms:W3CDTF">2022-05-12T19:24:30Z</dcterms:modified>
</cp:coreProperties>
</file>